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1216" r:id="rId3"/>
    <p:sldId id="454" r:id="rId4"/>
    <p:sldId id="475" r:id="rId5"/>
    <p:sldId id="451" r:id="rId6"/>
    <p:sldId id="452" r:id="rId7"/>
    <p:sldId id="449" r:id="rId8"/>
    <p:sldId id="453" r:id="rId9"/>
    <p:sldId id="450" r:id="rId10"/>
    <p:sldId id="1217" r:id="rId11"/>
    <p:sldId id="463" r:id="rId12"/>
    <p:sldId id="384" r:id="rId13"/>
    <p:sldId id="380" r:id="rId14"/>
    <p:sldId id="363" r:id="rId15"/>
    <p:sldId id="367" r:id="rId16"/>
    <p:sldId id="378" r:id="rId17"/>
    <p:sldId id="371" r:id="rId18"/>
    <p:sldId id="366" r:id="rId19"/>
    <p:sldId id="369" r:id="rId20"/>
    <p:sldId id="368" r:id="rId21"/>
    <p:sldId id="1215" r:id="rId22"/>
    <p:sldId id="1218" r:id="rId23"/>
    <p:sldId id="1222" r:id="rId24"/>
    <p:sldId id="468" r:id="rId25"/>
    <p:sldId id="469" r:id="rId26"/>
    <p:sldId id="1226" r:id="rId27"/>
    <p:sldId id="1221" r:id="rId28"/>
    <p:sldId id="471" r:id="rId29"/>
    <p:sldId id="1228" r:id="rId30"/>
    <p:sldId id="470" r:id="rId31"/>
    <p:sldId id="1219" r:id="rId32"/>
    <p:sldId id="1220" r:id="rId33"/>
    <p:sldId id="1223" r:id="rId34"/>
    <p:sldId id="1230" r:id="rId35"/>
    <p:sldId id="387" r:id="rId36"/>
    <p:sldId id="388" r:id="rId37"/>
    <p:sldId id="389" r:id="rId38"/>
    <p:sldId id="391" r:id="rId39"/>
    <p:sldId id="1229" r:id="rId40"/>
    <p:sldId id="386" r:id="rId41"/>
    <p:sldId id="392" r:id="rId42"/>
    <p:sldId id="393" r:id="rId43"/>
    <p:sldId id="397" r:id="rId44"/>
    <p:sldId id="678" r:id="rId45"/>
    <p:sldId id="681" r:id="rId46"/>
    <p:sldId id="399" r:id="rId47"/>
    <p:sldId id="404" r:id="rId48"/>
    <p:sldId id="401" r:id="rId49"/>
    <p:sldId id="1231" r:id="rId50"/>
    <p:sldId id="1232" r:id="rId51"/>
    <p:sldId id="1234" r:id="rId52"/>
    <p:sldId id="407" r:id="rId53"/>
    <p:sldId id="1211" r:id="rId54"/>
    <p:sldId id="414" r:id="rId55"/>
    <p:sldId id="405" r:id="rId56"/>
    <p:sldId id="406" r:id="rId57"/>
    <p:sldId id="411" r:id="rId58"/>
    <p:sldId id="1213" r:id="rId59"/>
    <p:sldId id="409" r:id="rId60"/>
    <p:sldId id="412" r:id="rId61"/>
    <p:sldId id="413" r:id="rId62"/>
    <p:sldId id="426" r:id="rId63"/>
    <p:sldId id="123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6B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1"/>
    <p:restoredTop sz="94695"/>
  </p:normalViewPr>
  <p:slideViewPr>
    <p:cSldViewPr snapToGrid="0" snapToObjects="1">
      <p:cViewPr>
        <p:scale>
          <a:sx n="84" d="100"/>
          <a:sy n="84" d="100"/>
        </p:scale>
        <p:origin x="33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4E9FC-2CB2-8649-8084-DA590513E2A5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CD15D-978C-A94B-BAFC-D9B2D88A5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AAD52-362D-D64F-9BF0-791B0174483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7A26B-4C6D-2E4A-B53D-18C1D1195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65CF4CB5-F78C-8B4E-86F2-071FB7132D37}" type="slidenum">
              <a:rPr lang="en-US" altLang="en-US" sz="1300"/>
              <a:pPr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3725" y="795338"/>
            <a:ext cx="6132513" cy="3449637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2475"/>
            <a:ext cx="5365750" cy="4341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905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4-Nov-19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58DFD7-651C-004E-9DEA-DCC2BF29A394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728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5-Nov-19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58DFD7-651C-004E-9DEA-DCC2BF29A394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324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5-Nov-19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58DFD7-651C-004E-9DEA-DCC2BF29A394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901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5-Nov-19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832725-36E1-5441-9335-51327686C9E3}" type="slidenum">
              <a:rPr lang="en-US" altLang="en-US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827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03F835A-BA4D-D748-80C6-B282D3B78EDC}" type="datetime5">
              <a:rPr lang="en-US" altLang="en-US"/>
              <a:pPr>
                <a:defRPr/>
              </a:pPr>
              <a:t>5-Nov-19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F88EB4-DD69-EE46-B721-C69C75801B86}" type="slidenum">
              <a:rPr lang="en-US" altLang="en-US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611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579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4E601EA-04C6-1C44-8CB0-4BAB4C364861}" type="slidenum">
              <a:rPr lang="en-US" altLang="en-US" sz="1300"/>
              <a:pPr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Primary databases serve as a repository of experimentalist sequences (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GenBank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).</a:t>
            </a:r>
          </a:p>
          <a:p>
            <a:pPr eaLnBrk="1" hangingPunct="1"/>
            <a:r>
              <a:rPr lang="en-US" altLang="en-US" dirty="0">
                <a:latin typeface="Times New Roman" charset="0"/>
                <a:ea typeface="ＭＳ Ｐゴシック" charset="-128"/>
              </a:rPr>
              <a:t>Derivative databases are sources of edited/curated sequences (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RefSeq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…reference sequences, </a:t>
            </a:r>
            <a:r>
              <a:rPr lang="en-US" altLang="en-US" dirty="0" err="1">
                <a:latin typeface="Times New Roman" charset="0"/>
                <a:ea typeface="ＭＳ Ｐゴシック" charset="-128"/>
              </a:rPr>
              <a:t>UniGene</a:t>
            </a:r>
            <a:r>
              <a:rPr lang="en-US" altLang="en-US" dirty="0">
                <a:latin typeface="Times New Roman" charset="0"/>
                <a:ea typeface="ＭＳ Ｐゴシック" charset="-128"/>
              </a:rPr>
              <a:t>...genes compared to genetic loci on genomes)</a:t>
            </a:r>
          </a:p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  <a:p>
            <a:pPr eaLnBrk="1" hangingPunct="1"/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034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ABCB78-A9B5-9A4A-ADC8-6F1D257FD87B}" type="slidenum">
              <a:rPr lang="en-US" altLang="en-US" sz="1300"/>
              <a:pPr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9647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8E1597D-D585-4E4D-8024-25B4A9A0113B}" type="slidenum">
              <a:rPr lang="en-US" altLang="en-US" sz="1300"/>
              <a:pPr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~11,000 sequences are submitted per day.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3139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78BBCAC1-BE16-6B4C-9E7C-595B08951B28}" type="slidenum">
              <a:rPr lang="en-US" altLang="en-US" sz="1300"/>
              <a:pPr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0109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641F063C-8258-FF4C-B3A2-3948781C5D54}" type="slidenum">
              <a:rPr lang="en-US" altLang="en-US" sz="1300"/>
              <a:pPr>
                <a:spcBef>
                  <a:spcPct val="0"/>
                </a:spcBef>
              </a:pPr>
              <a:t>46</a:t>
            </a:fld>
            <a:endParaRPr lang="en-US" altLang="en-US" sz="13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910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03F835A-BA4D-D748-80C6-B282D3B78EDC}" type="datetime5">
              <a:rPr lang="en-US" altLang="en-US"/>
              <a:pPr>
                <a:defRPr/>
              </a:pPr>
              <a:t>5-Nov-19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F88EB4-DD69-EE46-B721-C69C75801B86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611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725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C4274C4-ED4E-4A4C-9283-FE5DE6E710D6}" type="slidenum">
              <a:rPr lang="en-US" altLang="en-US" sz="1300"/>
              <a:pPr>
                <a:spcBef>
                  <a:spcPct val="0"/>
                </a:spcBef>
              </a:pPr>
              <a:t>47</a:t>
            </a:fld>
            <a:endParaRPr lang="en-US" altLang="en-US" sz="13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charset="0"/>
                <a:ea typeface="ＭＳ Ｐゴシック" charset="-128"/>
              </a:rPr>
              <a:t>Goal= nonredundant set of genes/proteins for each organism represented</a:t>
            </a:r>
          </a:p>
          <a:p>
            <a:pPr eaLnBrk="1" hangingPunct="1"/>
            <a:r>
              <a:rPr lang="en-US" altLang="en-US">
                <a:latin typeface="Times New Roman" charset="0"/>
                <a:ea typeface="ＭＳ Ｐゴシック" charset="-128"/>
              </a:rPr>
              <a:t>Model= comes from analysis of genomic content from organism assembly</a:t>
            </a:r>
          </a:p>
          <a:p>
            <a:pPr eaLnBrk="1" hangingPunct="1"/>
            <a:r>
              <a:rPr lang="en-US" altLang="en-US">
                <a:latin typeface="Times New Roman" charset="0"/>
                <a:ea typeface="ＭＳ Ｐゴシック" charset="-128"/>
              </a:rPr>
              <a:t>Reannotation of microbial genomes, for example.</a:t>
            </a:r>
          </a:p>
        </p:txBody>
      </p:sp>
    </p:spTree>
    <p:extLst>
      <p:ext uri="{BB962C8B-B14F-4D97-AF65-F5344CB8AC3E}">
        <p14:creationId xmlns:p14="http://schemas.microsoft.com/office/powerpoint/2010/main" val="1880659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95DD7D8D-FFD0-D34B-A464-43108AD5FADA}" type="slidenum">
              <a:rPr lang="en-US" altLang="en-US" sz="1300"/>
              <a:pPr>
                <a:spcBef>
                  <a:spcPct val="0"/>
                </a:spcBef>
              </a:pPr>
              <a:t>48</a:t>
            </a:fld>
            <a:endParaRPr lang="en-US" altLang="en-US" sz="13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4570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first letter in the accession makes a notation of the source database - SRA, EBI, or DDBJ 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D7277D3-094D-C94C-86E4-7CBEED4AC68F}" type="slidenum">
              <a:rPr lang="en-US" altLang="en-US">
                <a:latin typeface="Times New Roman" charset="0"/>
              </a:rPr>
              <a:pPr/>
              <a:t>52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525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first letter in the accession makes a notation of the source database - SRA, EBI, or DDBJ </a:t>
            </a: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D7277D3-094D-C94C-86E4-7CBEED4AC68F}" type="slidenum">
              <a:rPr lang="en-US" altLang="en-US">
                <a:latin typeface="Times New Roman" charset="0"/>
              </a:rPr>
              <a:pPr/>
              <a:t>53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33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first letter in the accession makes a notation of the source database - SRA, EBI, or DDBJ </a:t>
            </a: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CC0BAED-8FBC-284B-A16F-89283D112364}" type="slidenum">
              <a:rPr lang="en-US" altLang="en-US">
                <a:latin typeface="Times New Roman" charset="0"/>
              </a:rPr>
              <a:pPr/>
              <a:t>54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294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8DDA88D-25F9-084F-BC5A-A847DA071BD4}" type="slidenum">
              <a:rPr lang="en-US" altLang="en-US" sz="1300"/>
              <a:pPr>
                <a:spcBef>
                  <a:spcPct val="0"/>
                </a:spcBef>
              </a:pPr>
              <a:t>55</a:t>
            </a:fld>
            <a:endParaRPr lang="en-US" altLang="en-US" sz="13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8388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0A21E7F-049D-E241-BCF8-06CEDA99BCB9}" type="slidenum">
              <a:rPr lang="en-US" altLang="en-US" sz="1300"/>
              <a:pPr>
                <a:spcBef>
                  <a:spcPct val="0"/>
                </a:spcBef>
              </a:pPr>
              <a:t>56</a:t>
            </a:fld>
            <a:endParaRPr lang="en-US" altLang="en-US" sz="13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916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first letter in the accession makes a notation of the source database - SRA, EBI, or DDBJ 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E19C40C-180F-EB45-9F0C-FC72441364C8}" type="slidenum">
              <a:rPr lang="en-US" altLang="en-US">
                <a:latin typeface="Times New Roman" charset="0"/>
              </a:rPr>
              <a:pPr/>
              <a:t>57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39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first letter in the accession makes a notation of the source database - SRA, EBI, or DDBJ 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E19C40C-180F-EB45-9F0C-FC72441364C8}" type="slidenum">
              <a:rPr lang="en-US" altLang="en-US">
                <a:latin typeface="Times New Roman" charset="0"/>
              </a:rPr>
              <a:pPr/>
              <a:t>58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24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The first letter in the accession makes a notation of the source database - SRA, EBI, or DDBJ 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58E338A-E63F-9942-8563-A1C5F3697893}" type="slidenum">
              <a:rPr lang="en-US" altLang="en-US">
                <a:latin typeface="Times New Roman" charset="0"/>
              </a:rPr>
              <a:pPr/>
              <a:t>59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4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4-Nov-19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AF630B-DF3D-9C4F-9A44-CB7C2A915252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7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6A57A909-BEB4-664B-A172-4B8A01E59F7E}" type="slidenum">
              <a:rPr lang="en-US" altLang="en-US" sz="1300"/>
              <a:pPr>
                <a:spcBef>
                  <a:spcPct val="0"/>
                </a:spcBef>
              </a:pPr>
              <a:t>60</a:t>
            </a:fld>
            <a:endParaRPr lang="en-US" altLang="en-US" sz="13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charset="0"/>
                <a:ea typeface="ＭＳ Ｐゴシック" charset="-128"/>
              </a:rPr>
              <a:t>Two letter prefix, underscore, numeric portion.</a:t>
            </a:r>
          </a:p>
          <a:p>
            <a:pPr eaLnBrk="1" hangingPunct="1"/>
            <a:r>
              <a:rPr lang="en-US" altLang="en-US">
                <a:latin typeface="Times New Roman" charset="0"/>
                <a:ea typeface="ＭＳ Ｐゴシック" charset="-128"/>
              </a:rPr>
              <a:t>NT=contig assemblies produced by NCBI</a:t>
            </a:r>
          </a:p>
          <a:p>
            <a:pPr eaLnBrk="1" hangingPunct="1"/>
            <a:r>
              <a:rPr lang="en-US" altLang="en-US">
                <a:latin typeface="Times New Roman" charset="0"/>
                <a:ea typeface="ＭＳ Ｐゴシック" charset="-128"/>
              </a:rPr>
              <a:t>NW=supercontig assembles from WGS</a:t>
            </a:r>
          </a:p>
        </p:txBody>
      </p:sp>
    </p:spTree>
    <p:extLst>
      <p:ext uri="{BB962C8B-B14F-4D97-AF65-F5344CB8AC3E}">
        <p14:creationId xmlns:p14="http://schemas.microsoft.com/office/powerpoint/2010/main" val="607284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  <a:ea typeface="ＭＳ Ｐゴシック" charset="-128"/>
              </a:rPr>
              <a:t>https://www.ncbi.nlm.nih.gov/genome/annotation_euk/process/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6A1853E-C133-104C-A111-791F2F25D9F3}" type="slidenum">
              <a:rPr lang="en-US" altLang="en-US">
                <a:latin typeface="Times New Roman" charset="0"/>
              </a:rPr>
              <a:pPr/>
              <a:t>61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95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4-Nov-19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832725-36E1-5441-9335-51327686C9E3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67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4-Nov-19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832725-36E1-5441-9335-51327686C9E3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377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4-Nov-19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832725-36E1-5441-9335-51327686C9E3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7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4-Nov-19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58DFD7-651C-004E-9DEA-DCC2BF29A394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979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4-Nov-19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58DFD7-651C-004E-9DEA-DCC2BF29A394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011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050687B-475B-6C44-8E05-4448505EE8EB}" type="datetime5">
              <a:rPr lang="en-US" altLang="en-US"/>
              <a:pPr>
                <a:defRPr/>
              </a:pPr>
              <a:t>4-Nov-19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58DFD7-651C-004E-9DEA-DCC2BF29A394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42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56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3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5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5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0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5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1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4A23B-B0D6-BB40-B28A-9C1832C1CCB8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BAF4-628F-5B47-B392-AC1BB1F7D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the-scientist.com/2012/08/17/opinion-what-is-the-human-genome/gene-log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nuccore/?term=Homo+sapiens+LYNX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075" y="299041"/>
            <a:ext cx="10716375" cy="655895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effectLst/>
              </a:rPr>
              <a:t>WELCOME</a:t>
            </a:r>
            <a:r>
              <a:rPr lang="en-US" b="1" dirty="0">
                <a:effectLst/>
              </a:rPr>
              <a:t>  to </a:t>
            </a:r>
            <a:r>
              <a:rPr lang="en-US" sz="3600" b="1" dirty="0">
                <a:effectLst/>
              </a:rPr>
              <a:t>92847 </a:t>
            </a:r>
          </a:p>
          <a:p>
            <a:pPr algn="l"/>
            <a:r>
              <a:rPr lang="en-US" sz="3600" b="1" dirty="0"/>
              <a:t>	</a:t>
            </a:r>
            <a:r>
              <a:rPr lang="en-US" sz="3600" b="1" dirty="0">
                <a:solidFill>
                  <a:srgbClr val="FF0000"/>
                </a:solidFill>
                <a:effectLst/>
              </a:rPr>
              <a:t>Quantitative</a:t>
            </a:r>
            <a:r>
              <a:rPr lang="en-US" sz="3600" b="1" dirty="0">
                <a:effectLst/>
              </a:rPr>
              <a:t> Biological Research with </a:t>
            </a:r>
            <a:r>
              <a:rPr lang="en-US" sz="3500" b="1" dirty="0">
                <a:solidFill>
                  <a:srgbClr val="FF0000"/>
                </a:solidFill>
                <a:effectLst/>
              </a:rPr>
              <a:t>Python</a:t>
            </a:r>
            <a:endParaRPr lang="en-US" sz="3200" b="1" dirty="0">
              <a:solidFill>
                <a:srgbClr val="FF0000"/>
              </a:solidFill>
              <a:effectLst/>
            </a:endParaRPr>
          </a:p>
          <a:p>
            <a:pPr algn="l"/>
            <a:endParaRPr lang="en-US" b="1" dirty="0">
              <a:effectLst/>
            </a:endParaRPr>
          </a:p>
          <a:p>
            <a:pPr algn="l"/>
            <a:endParaRPr lang="en-US" sz="3600" b="1" dirty="0"/>
          </a:p>
          <a:p>
            <a:pPr algn="l"/>
            <a:r>
              <a:rPr lang="en-US" sz="3600" b="1" dirty="0"/>
              <a:t>CLASS 2  </a:t>
            </a:r>
          </a:p>
          <a:p>
            <a:pPr algn="l"/>
            <a:endParaRPr lang="en-US" sz="2800" b="1" dirty="0"/>
          </a:p>
          <a:p>
            <a:pPr marL="800100" lvl="1" indent="-342900" algn="l">
              <a:buFont typeface="Arial" charset="0"/>
              <a:buChar char="•"/>
            </a:pPr>
            <a:r>
              <a:rPr lang="en-US" sz="3200" b="1" dirty="0"/>
              <a:t>NGS  &amp;  technology &amp; quality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GENCODE 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REFSEQ </a:t>
            </a:r>
          </a:p>
          <a:p>
            <a:pPr lvl="1" algn="l"/>
            <a:endParaRPr lang="en-US" sz="3200" b="1" dirty="0"/>
          </a:p>
          <a:p>
            <a:pPr marL="800100" lvl="1" indent="-342900" algn="l">
              <a:buFont typeface="Arial" charset="0"/>
              <a:buChar char="•"/>
            </a:pPr>
            <a:r>
              <a:rPr lang="en-US" sz="3200" b="1" dirty="0"/>
              <a:t>EXTRA: B</a:t>
            </a:r>
            <a:r>
              <a:rPr lang="en-US" sz="3200" b="1" dirty="0">
                <a:effectLst/>
              </a:rPr>
              <a:t>iological databases  (Examples) 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3400" b="1" dirty="0"/>
              <a:t>Portals for data integrations</a:t>
            </a:r>
            <a:endParaRPr lang="en-US" sz="3000" b="1" dirty="0">
              <a:solidFill>
                <a:srgbClr val="C06B73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sz="3400" b="1" dirty="0">
              <a:solidFill>
                <a:srgbClr val="C00000"/>
              </a:solidFill>
            </a:endParaRPr>
          </a:p>
          <a:p>
            <a:pPr marL="1257300" lvl="2" indent="-342900" algn="l">
              <a:buFont typeface="Arial" charset="0"/>
              <a:buChar char="•"/>
            </a:pPr>
            <a:endParaRPr lang="en-US" sz="2800" b="1" dirty="0">
              <a:solidFill>
                <a:srgbClr val="C00000"/>
              </a:solidFill>
            </a:endParaRPr>
          </a:p>
          <a:p>
            <a:pPr marL="1257300" lvl="2" indent="-342900" algn="l">
              <a:buFont typeface="Arial" charset="0"/>
              <a:buChar char="•"/>
            </a:pP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9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1828800" y="368001"/>
            <a:ext cx="8848601" cy="793198"/>
          </a:xfrm>
        </p:spPr>
        <p:txBody>
          <a:bodyPr>
            <a:normAutofit/>
          </a:bodyPr>
          <a:lstStyle/>
          <a:p>
            <a:pPr algn="ctr"/>
            <a:r>
              <a:rPr lang="cs-CZ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</a:t>
            </a:r>
            <a:r>
              <a:rPr lang="cs-CZ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cs-CZ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&amp; </a:t>
            </a:r>
            <a:r>
              <a:rPr lang="cs-CZ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lang="cs-CZ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interpretatiopn</a:t>
            </a:r>
            <a:r>
              <a:rPr lang="cs-CZ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C068FD-FA4A-8F42-A8F0-D12054D63115}"/>
              </a:ext>
            </a:extLst>
          </p:cNvPr>
          <p:cNvGrpSpPr/>
          <p:nvPr/>
        </p:nvGrpSpPr>
        <p:grpSpPr>
          <a:xfrm>
            <a:off x="718457" y="1812473"/>
            <a:ext cx="10479211" cy="3760834"/>
            <a:chOff x="533400" y="3485687"/>
            <a:chExt cx="7951572" cy="3117526"/>
          </a:xfrm>
        </p:grpSpPr>
        <p:pic>
          <p:nvPicPr>
            <p:cNvPr id="10" name="Picture 3" descr="Z:\ppt\Roche_meeting_2012\MRNA_structure.svg.png">
              <a:extLst>
                <a:ext uri="{FF2B5EF4-FFF2-40B4-BE49-F238E27FC236}">
                  <a16:creationId xmlns:a16="http://schemas.microsoft.com/office/drawing/2014/main" id="{A329628A-4422-CF4E-B01A-7317C6529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t="32001"/>
            <a:stretch>
              <a:fillRect/>
            </a:stretch>
          </p:blipFill>
          <p:spPr bwMode="auto">
            <a:xfrm>
              <a:off x="533400" y="3485687"/>
              <a:ext cx="7620000" cy="97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 descr="Z:\ppt\Roche_meeting_2012\coverage.png">
              <a:extLst>
                <a:ext uri="{FF2B5EF4-FFF2-40B4-BE49-F238E27FC236}">
                  <a16:creationId xmlns:a16="http://schemas.microsoft.com/office/drawing/2014/main" id="{F8654A13-121C-F245-869E-F9B2A57D1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90800" y="4343400"/>
              <a:ext cx="5492750" cy="155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573E29-37D4-DF45-9453-D8A926AFF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7120413" y="5238654"/>
              <a:ext cx="2388804" cy="340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cs-CZ" sz="1000" dirty="0">
                  <a:solidFill>
                    <a:prstClr val="black"/>
                  </a:solidFill>
                </a:rPr>
                <a:t>Number of reads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19B3D9-3983-2040-AC65-52C727924EC8}"/>
              </a:ext>
            </a:extLst>
          </p:cNvPr>
          <p:cNvSpPr txBox="1"/>
          <p:nvPr/>
        </p:nvSpPr>
        <p:spPr>
          <a:xfrm>
            <a:off x="163286" y="3635778"/>
            <a:ext cx="120287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Poly A enrichment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Is the gene expressed in the tissue?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Valid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What is the gene expression level?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Not valid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Alternative splicing ?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Not valid</a:t>
            </a:r>
          </a:p>
        </p:txBody>
      </p:sp>
    </p:spTree>
    <p:extLst>
      <p:ext uri="{BB962C8B-B14F-4D97-AF65-F5344CB8AC3E}">
        <p14:creationId xmlns:p14="http://schemas.microsoft.com/office/powerpoint/2010/main" val="292379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057" y="1"/>
            <a:ext cx="5542158" cy="1269240"/>
          </a:xfrm>
        </p:spPr>
        <p:txBody>
          <a:bodyPr>
            <a:normAutofit/>
          </a:bodyPr>
          <a:lstStyle/>
          <a:p>
            <a:r>
              <a:rPr lang="cs-CZ" sz="4000" b="1" dirty="0">
                <a:solidFill>
                  <a:schemeClr val="accent1">
                    <a:lumMod val="75000"/>
                  </a:schemeClr>
                </a:solidFill>
              </a:rPr>
              <a:t>RNA-seq analysis</a:t>
            </a:r>
            <a:endParaRPr lang="en-US" sz="4000" dirty="0"/>
          </a:p>
        </p:txBody>
      </p:sp>
      <p:pic>
        <p:nvPicPr>
          <p:cNvPr id="5122" name="Picture 2" descr="https://i.ytimg.com/vi/XTgTKCE8_Eo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5" b="8961"/>
          <a:stretch/>
        </p:blipFill>
        <p:spPr bwMode="auto">
          <a:xfrm>
            <a:off x="6932353" y="1"/>
            <a:ext cx="4590669" cy="48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mage.slidesharecdn.com/kogo2013workshopv3wh-130215022246-phpapp01/95/kogo-2013-rnaseq-analysis-21-638.jpg?cb=13608950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23937" r="56057" b="46449"/>
          <a:stretch/>
        </p:blipFill>
        <p:spPr bwMode="auto">
          <a:xfrm>
            <a:off x="378559" y="1052016"/>
            <a:ext cx="5317794" cy="300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FAE51D-5C2F-5C48-8279-CC2E59F56B43}"/>
              </a:ext>
            </a:extLst>
          </p:cNvPr>
          <p:cNvSpPr/>
          <p:nvPr/>
        </p:nvSpPr>
        <p:spPr>
          <a:xfrm>
            <a:off x="378560" y="4198746"/>
            <a:ext cx="801565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chemeClr val="accent2">
                  <a:lumMod val="75000"/>
                </a:schemeClr>
              </a:buClr>
            </a:pPr>
            <a:r>
              <a:rPr lang="cs-CZ" b="1" dirty="0" err="1">
                <a:solidFill>
                  <a:srgbClr val="C00000"/>
                </a:solidFill>
              </a:rPr>
              <a:t>workflow</a:t>
            </a:r>
            <a:endParaRPr lang="cs-CZ" b="1" dirty="0">
              <a:solidFill>
                <a:srgbClr val="C00000"/>
              </a:solidFill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cs-CZ" sz="2800" b="1" dirty="0">
                <a:solidFill>
                  <a:schemeClr val="accent1">
                    <a:lumMod val="75000"/>
                  </a:schemeClr>
                </a:solidFill>
              </a:rPr>
              <a:t>sample 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cs-CZ" sz="28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cs-CZ" sz="2800" b="1" dirty="0" err="1">
                <a:solidFill>
                  <a:schemeClr val="accent1">
                    <a:lumMod val="75000"/>
                  </a:schemeClr>
                </a:solidFill>
              </a:rPr>
              <a:t>fragmentation</a:t>
            </a:r>
            <a:r>
              <a:rPr lang="cs-CZ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cs-CZ" sz="2800" b="1" dirty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cs-CZ" sz="2800" b="1" dirty="0" err="1">
                <a:solidFill>
                  <a:schemeClr val="accent1">
                    <a:lumMod val="75000"/>
                  </a:schemeClr>
                </a:solidFill>
              </a:rPr>
              <a:t>library</a:t>
            </a:r>
            <a:r>
              <a:rPr lang="cs-CZ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s-CZ" sz="2800" b="1" dirty="0" err="1">
                <a:solidFill>
                  <a:schemeClr val="accent1">
                    <a:lumMod val="75000"/>
                  </a:schemeClr>
                </a:solidFill>
              </a:rPr>
              <a:t>prep</a:t>
            </a:r>
            <a:r>
              <a:rPr lang="cs-CZ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cs-CZ" sz="2800" b="1" dirty="0">
                <a:solidFill>
                  <a:schemeClr val="accent1">
                    <a:lumMod val="75000"/>
                  </a:schemeClr>
                </a:solidFill>
              </a:rPr>
              <a:t>			</a:t>
            </a:r>
            <a:r>
              <a:rPr lang="cs-CZ" sz="28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r>
              <a:rPr lang="cs-CZ" sz="2800" b="1" dirty="0">
                <a:solidFill>
                  <a:schemeClr val="accent1">
                    <a:lumMod val="75000"/>
                  </a:schemeClr>
                </a:solidFill>
              </a:rPr>
              <a:t> run 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cs-CZ" sz="2800" b="1" dirty="0">
                <a:solidFill>
                  <a:schemeClr val="accent1">
                    <a:lumMod val="75000"/>
                  </a:schemeClr>
                </a:solidFill>
              </a:rPr>
              <a:t>				 data </a:t>
            </a:r>
            <a:r>
              <a:rPr lang="cs-CZ" sz="2800" b="1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cs-CZ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7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749300" y="255532"/>
            <a:ext cx="10796937" cy="1066800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br>
              <a:rPr lang="en-US" altLang="en-US" sz="2700" dirty="0"/>
            </a:br>
            <a:r>
              <a:rPr lang="en-US" altLang="en-US" sz="4000" b="1" dirty="0"/>
              <a:t>INTRODUCTION TO BIOLOGICAL DATABASES</a:t>
            </a:r>
          </a:p>
        </p:txBody>
      </p:sp>
      <p:sp>
        <p:nvSpPr>
          <p:cNvPr id="1638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49300" y="1523999"/>
            <a:ext cx="11215391" cy="3574943"/>
          </a:xfrm>
        </p:spPr>
        <p:txBody>
          <a:bodyPr>
            <a:noAutofit/>
          </a:bodyPr>
          <a:lstStyle/>
          <a:p>
            <a:pPr algn="ctr" eaLnBrk="1" hangingPunct="1"/>
            <a:endParaRPr lang="en-US" altLang="en-US" sz="4000" dirty="0">
              <a:solidFill>
                <a:srgbClr val="FF66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en-US" sz="4000" dirty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Where can I find XXX – </a:t>
            </a:r>
          </a:p>
          <a:p>
            <a:r>
              <a:rPr lang="en-US" altLang="en-US" sz="4000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Entrez  - integrating entry pointer</a:t>
            </a:r>
            <a:endParaRPr lang="en-US" altLang="en-US" sz="40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 eaLnBrk="1" hangingPunct="1"/>
            <a:endParaRPr lang="en-US" altLang="en-US" sz="40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 eaLnBrk="1" hangingPunct="1"/>
            <a:r>
              <a:rPr lang="en-US" altLang="en-US" sz="40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GeneCode</a:t>
            </a:r>
            <a:r>
              <a:rPr lang="en-US" altLang="en-US" sz="4000" dirty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 (based on </a:t>
            </a:r>
            <a:r>
              <a:rPr lang="en-US" altLang="en-US" sz="4000" b="1" dirty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ENCODE</a:t>
            </a:r>
            <a:r>
              <a:rPr lang="en-US" altLang="en-US" sz="4000" dirty="0">
                <a:solidFill>
                  <a:srgbClr val="FF6600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</a:p>
          <a:p>
            <a:pPr algn="l"/>
            <a:r>
              <a:rPr lang="en-US" altLang="en-US" sz="40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Refseq</a:t>
            </a:r>
            <a:endParaRPr lang="en-US" altLang="en-US" sz="40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 eaLnBrk="1" hangingPunct="1"/>
            <a:endParaRPr lang="en-US" altLang="en-US" sz="4000" i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387" name="TextBox 5"/>
          <p:cNvSpPr txBox="1">
            <a:spLocks noChangeArrowheads="1"/>
          </p:cNvSpPr>
          <p:nvPr/>
        </p:nvSpPr>
        <p:spPr bwMode="auto">
          <a:xfrm>
            <a:off x="749301" y="6324600"/>
            <a:ext cx="7408864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charset="2"/>
              <a:buChar char=""/>
              <a:defRPr sz="24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2pPr>
            <a:lvl3pPr indent="-182563">
              <a:spcBef>
                <a:spcPct val="20000"/>
              </a:spcBef>
              <a:buClr>
                <a:srgbClr val="E0752F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3pPr>
            <a:lvl4pPr marL="1187450" indent="-182563">
              <a:spcBef>
                <a:spcPct val="20000"/>
              </a:spcBef>
              <a:buClr>
                <a:srgbClr val="FEC3AE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4pPr>
            <a:lvl5pPr marL="1462088" indent="-182563">
              <a:spcBef>
                <a:spcPct val="20000"/>
              </a:spcBef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5pPr>
            <a:lvl6pPr marL="19192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6pPr>
            <a:lvl7pPr marL="23764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7pPr>
            <a:lvl8pPr marL="28336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8pPr>
            <a:lvl9pPr marL="32908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i="1" dirty="0">
                <a:solidFill>
                  <a:srgbClr val="595D63"/>
                </a:solidFill>
                <a:latin typeface="Arial" charset="0"/>
              </a:rPr>
              <a:t>NOTE: Most slides derived from NCBI’s guide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solidFill>
                  <a:srgbClr val="595D63"/>
                </a:solidFill>
                <a:latin typeface="Arial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569076"/>
            <a:ext cx="6629400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GB" sz="1200" i="1" dirty="0">
                <a:solidFill>
                  <a:schemeClr val="accent6">
                    <a:lumMod val="50000"/>
                  </a:schemeClr>
                </a:solidFill>
                <a:latin typeface="Arial" pitchFamily="-106" charset="0"/>
              </a:rPr>
              <a:t>based on J. </a:t>
            </a:r>
            <a:r>
              <a:rPr lang="en-GB" sz="1200" dirty="0" err="1">
                <a:solidFill>
                  <a:schemeClr val="accent6">
                    <a:lumMod val="50000"/>
                  </a:schemeClr>
                </a:solidFill>
                <a:latin typeface="Arial" pitchFamily="-106" charset="0"/>
              </a:rPr>
              <a:t>Gamieldien</a:t>
            </a:r>
            <a:r>
              <a:rPr lang="en-GB" sz="1200" dirty="0">
                <a:solidFill>
                  <a:schemeClr val="accent6">
                    <a:lumMod val="50000"/>
                  </a:schemeClr>
                </a:solidFill>
                <a:latin typeface="Arial" pitchFamily="-106" charset="0"/>
              </a:rPr>
              <a:t> + others </a:t>
            </a:r>
          </a:p>
        </p:txBody>
      </p:sp>
    </p:spTree>
    <p:extLst>
      <p:ext uri="{BB962C8B-B14F-4D97-AF65-F5344CB8AC3E}">
        <p14:creationId xmlns:p14="http://schemas.microsoft.com/office/powerpoint/2010/main" val="136936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2FE72-8D73-C443-B26A-02117ACD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" y="2313996"/>
            <a:ext cx="5937287" cy="4544004"/>
          </a:xfrm>
          <a:prstGeom prst="rect">
            <a:avLst/>
          </a:prstGeom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845C13C4-1A4E-9441-B4D6-AC17FA73CF5E}"/>
              </a:ext>
            </a:extLst>
          </p:cNvPr>
          <p:cNvSpPr txBox="1">
            <a:spLocks/>
          </p:cNvSpPr>
          <p:nvPr/>
        </p:nvSpPr>
        <p:spPr>
          <a:xfrm>
            <a:off x="1" y="550743"/>
            <a:ext cx="12192000" cy="20064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1600" b="1" dirty="0">
                <a:solidFill>
                  <a:schemeClr val="accent1">
                    <a:lumMod val="75000"/>
                  </a:schemeClr>
                </a:solidFill>
              </a:rPr>
              <a:t>2. ENCODE</a:t>
            </a:r>
          </a:p>
        </p:txBody>
      </p:sp>
    </p:spTree>
    <p:extLst>
      <p:ext uri="{BB962C8B-B14F-4D97-AF65-F5344CB8AC3E}">
        <p14:creationId xmlns:p14="http://schemas.microsoft.com/office/powerpoint/2010/main" val="385846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4"/>
          <p:cNvSpPr>
            <a:spLocks noChangeArrowheads="1"/>
          </p:cNvSpPr>
          <p:nvPr/>
        </p:nvSpPr>
        <p:spPr bwMode="auto">
          <a:xfrm>
            <a:off x="1774825" y="404813"/>
            <a:ext cx="80660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44D6A"/>
                </a:solidFill>
                <a:latin typeface="Trebuchet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44D6A"/>
                </a:solidFill>
                <a:latin typeface="Trebuchet MS" charset="0"/>
              </a:defRPr>
            </a:lvl2pPr>
            <a:lvl3pPr marL="1143000" indent="-228600">
              <a:spcBef>
                <a:spcPct val="20000"/>
              </a:spcBef>
              <a:buChar char="–"/>
              <a:defRPr sz="1600">
                <a:solidFill>
                  <a:srgbClr val="044D6A"/>
                </a:solidFill>
                <a:latin typeface="Trebuchet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Encyclopedia of DNA Elements</a:t>
            </a:r>
            <a:r>
              <a:rPr lang="en-US" altLang="en-US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altLang="en-US" sz="36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ENCODE</a:t>
            </a:r>
            <a:r>
              <a:rPr lang="en-US" altLang="en-US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</a:p>
        </p:txBody>
      </p:sp>
      <p:sp>
        <p:nvSpPr>
          <p:cNvPr id="34818" name="TextBox 16"/>
          <p:cNvSpPr txBox="1">
            <a:spLocks noChangeArrowheads="1"/>
          </p:cNvSpPr>
          <p:nvPr/>
        </p:nvSpPr>
        <p:spPr bwMode="auto">
          <a:xfrm>
            <a:off x="1774826" y="1268414"/>
            <a:ext cx="963192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44D6A"/>
                </a:solidFill>
                <a:latin typeface="Trebuchet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44D6A"/>
                </a:solidFill>
                <a:latin typeface="Trebuchet MS" charset="0"/>
              </a:defRPr>
            </a:lvl2pPr>
            <a:lvl3pPr marL="1143000" indent="-228600">
              <a:spcBef>
                <a:spcPct val="20000"/>
              </a:spcBef>
              <a:buChar char="–"/>
              <a:defRPr sz="1600">
                <a:solidFill>
                  <a:srgbClr val="044D6A"/>
                </a:solidFill>
                <a:latin typeface="Trebuchet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primary goal of the ENCODE project is to determine the role of "</a:t>
            </a:r>
            <a:r>
              <a:rPr lang="en-US" altLang="en-US" sz="2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junk</a:t>
            </a:r>
            <a:r>
              <a:rPr lang="en-US" alt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”  DNA by determining the location of</a:t>
            </a:r>
            <a:r>
              <a:rPr lang="en-US" altLang="en-US" sz="2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regulatory elements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alt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influence on gene transcription regulation </a:t>
            </a:r>
            <a:r>
              <a:rPr lang="en-US" altLang="en-US" sz="28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of certain genes and the development of disease</a:t>
            </a:r>
          </a:p>
        </p:txBody>
      </p:sp>
    </p:spTree>
    <p:extLst>
      <p:ext uri="{BB962C8B-B14F-4D97-AF65-F5344CB8AC3E}">
        <p14:creationId xmlns:p14="http://schemas.microsoft.com/office/powerpoint/2010/main" val="40681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ENCODE</a:t>
            </a:r>
            <a:r>
              <a:rPr lang="he-IL" b="1" dirty="0"/>
              <a:t> – </a:t>
            </a:r>
            <a:r>
              <a:rPr lang="en-US" b="1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Encyclopedia</a:t>
            </a:r>
            <a:r>
              <a:rPr lang="en-US" b="1" dirty="0"/>
              <a:t> of DNA Elements</a:t>
            </a:r>
            <a:r>
              <a:rPr lang="en-US" dirty="0"/>
              <a:t> (</a:t>
            </a:r>
            <a:r>
              <a:rPr lang="en-US" b="1" dirty="0"/>
              <a:t>ENCODE</a:t>
            </a:r>
            <a:r>
              <a:rPr lang="en-US" dirty="0"/>
              <a:t>) is a public research consortium initiated by the US National Human Genome Research Institute (NHGRI) in September 2003. </a:t>
            </a:r>
          </a:p>
          <a:p>
            <a:pPr eaLnBrk="1" hangingPunct="1">
              <a:defRPr/>
            </a:pPr>
            <a:r>
              <a:rPr lang="en-US" b="1" dirty="0">
                <a:solidFill>
                  <a:srgbClr val="FF0000"/>
                </a:solidFill>
              </a:rPr>
              <a:t>The goal is to find all functional elements in the human genome. </a:t>
            </a:r>
          </a:p>
          <a:p>
            <a:pPr eaLnBrk="1" hangingPunct="1">
              <a:defRPr/>
            </a:pPr>
            <a:r>
              <a:rPr lang="en-US" dirty="0"/>
              <a:t>All data generated in the course of the project will be released into public databases.</a:t>
            </a:r>
          </a:p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89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F83F9-41C7-114C-A5CF-6C950D68F326}"/>
              </a:ext>
            </a:extLst>
          </p:cNvPr>
          <p:cNvSpPr txBox="1"/>
          <p:nvPr/>
        </p:nvSpPr>
        <p:spPr>
          <a:xfrm>
            <a:off x="3030911" y="404366"/>
            <a:ext cx="724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What’s in the genome?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AA102-20FF-7347-B128-A52CAA12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338" y="1460109"/>
            <a:ext cx="7204717" cy="5397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58DD9-34EF-2E4B-B5B0-9CC4263ED225}"/>
              </a:ext>
            </a:extLst>
          </p:cNvPr>
          <p:cNvSpPr txBox="1"/>
          <p:nvPr/>
        </p:nvSpPr>
        <p:spPr>
          <a:xfrm>
            <a:off x="263235" y="1357745"/>
            <a:ext cx="40316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Alternative ways to define the functional units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 - cellular function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- cell localization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-molecular composition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9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 descr="http://genome.ucsc.edu/images/EncodeNature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03" y="0"/>
            <a:ext cx="8511229" cy="600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4"/>
          <p:cNvSpPr>
            <a:spLocks noChangeArrowheads="1"/>
          </p:cNvSpPr>
          <p:nvPr/>
        </p:nvSpPr>
        <p:spPr bwMode="auto">
          <a:xfrm>
            <a:off x="266466" y="6480647"/>
            <a:ext cx="100425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44D6A"/>
                </a:solidFill>
                <a:latin typeface="Trebuchet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44D6A"/>
                </a:solidFill>
                <a:latin typeface="Trebuchet MS" charset="0"/>
              </a:defRPr>
            </a:lvl2pPr>
            <a:lvl3pPr marL="1143000" indent="-228600">
              <a:spcBef>
                <a:spcPct val="20000"/>
              </a:spcBef>
              <a:buChar char="–"/>
              <a:defRPr sz="1600">
                <a:solidFill>
                  <a:srgbClr val="044D6A"/>
                </a:solidFill>
                <a:latin typeface="Trebuchet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Times New Roman" charset="0"/>
              </a:rPr>
              <a:t>Credits: Darryl </a:t>
            </a:r>
            <a:r>
              <a:rPr lang="en-US" altLang="en-US" sz="1800" dirty="0" err="1">
                <a:solidFill>
                  <a:schemeClr val="tx1"/>
                </a:solidFill>
                <a:latin typeface="Times New Roman" charset="0"/>
              </a:rPr>
              <a:t>Leja</a:t>
            </a:r>
            <a:r>
              <a:rPr lang="en-US" altLang="en-US" sz="1800" dirty="0">
                <a:solidFill>
                  <a:schemeClr val="tx1"/>
                </a:solidFill>
                <a:latin typeface="Times New Roman" charset="0"/>
              </a:rPr>
              <a:t> (NHGRI), Ian Dunham (EBI)</a:t>
            </a:r>
          </a:p>
        </p:txBody>
      </p:sp>
    </p:spTree>
    <p:extLst>
      <p:ext uri="{BB962C8B-B14F-4D97-AF65-F5344CB8AC3E}">
        <p14:creationId xmlns:p14="http://schemas.microsoft.com/office/powerpoint/2010/main" val="2812495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252" y="3254028"/>
            <a:ext cx="6285242" cy="345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B55EBE-0576-2A43-95E0-18BCE3D0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8" y="199625"/>
            <a:ext cx="5266635" cy="3165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E52E3-B01A-D94F-A758-7357B83065D3}"/>
              </a:ext>
            </a:extLst>
          </p:cNvPr>
          <p:cNvSpPr txBox="1"/>
          <p:nvPr/>
        </p:nvSpPr>
        <p:spPr>
          <a:xfrm>
            <a:off x="6388768" y="397042"/>
            <a:ext cx="5029200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Transcription define by the level of sequence sensitivity (Depth) </a:t>
            </a:r>
          </a:p>
        </p:txBody>
      </p:sp>
    </p:spTree>
    <p:extLst>
      <p:ext uri="{BB962C8B-B14F-4D97-AF65-F5344CB8AC3E}">
        <p14:creationId xmlns:p14="http://schemas.microsoft.com/office/powerpoint/2010/main" val="90143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/>
              <a:t>Pilot phase – 2003-2007 – method evaluation</a:t>
            </a:r>
          </a:p>
          <a:p>
            <a:pPr lvl="1" eaLnBrk="1" hangingPunct="1">
              <a:defRPr/>
            </a:pPr>
            <a:r>
              <a:rPr lang="en-US" dirty="0"/>
              <a:t>1% of genome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b="1" dirty="0"/>
              <a:t>Production phase </a:t>
            </a:r>
            <a:r>
              <a:rPr lang="en-US" dirty="0"/>
              <a:t>2007-2012</a:t>
            </a:r>
          </a:p>
          <a:p>
            <a:pPr lvl="1" eaLnBrk="1" hangingPunct="1">
              <a:defRPr/>
            </a:pPr>
            <a:r>
              <a:rPr lang="en-US" dirty="0"/>
              <a:t>September 2012 – 30 papers published</a:t>
            </a:r>
          </a:p>
          <a:p>
            <a:pPr lvl="1" eaLnBrk="1" hangingPunct="1">
              <a:defRPr/>
            </a:pPr>
            <a:r>
              <a:rPr lang="en-US" dirty="0"/>
              <a:t>442 scientists</a:t>
            </a:r>
          </a:p>
          <a:p>
            <a:pPr lvl="1" eaLnBrk="1" hangingPunct="1">
              <a:defRPr/>
            </a:pPr>
            <a:r>
              <a:rPr lang="en-US" dirty="0"/>
              <a:t>31 labs</a:t>
            </a:r>
          </a:p>
          <a:p>
            <a:pPr lvl="1" eaLnBrk="1" hangingPunct="1">
              <a:defRPr/>
            </a:pPr>
            <a:r>
              <a:rPr lang="en-US" b="1" dirty="0"/>
              <a:t>147 different types of cells with </a:t>
            </a:r>
            <a:r>
              <a:rPr lang="en-US" b="1" dirty="0">
                <a:solidFill>
                  <a:srgbClr val="C00000"/>
                </a:solidFill>
              </a:rPr>
              <a:t>24 types of experiments</a:t>
            </a:r>
          </a:p>
          <a:p>
            <a:pPr lvl="1" eaLnBrk="1" hangingPunct="1">
              <a:defRPr/>
            </a:pPr>
            <a:r>
              <a:rPr lang="en-US" dirty="0"/>
              <a:t>1,642 experiments</a:t>
            </a:r>
          </a:p>
          <a:p>
            <a:pPr lvl="1" eaLnBrk="1" hangingPunct="1">
              <a:defRPr/>
            </a:pPr>
            <a:r>
              <a:rPr lang="en-US" dirty="0"/>
              <a:t>Data released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AF477-6C64-DB41-BA77-B2C21E980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84" y="295484"/>
            <a:ext cx="84936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44D6A"/>
                </a:solidFill>
                <a:latin typeface="Trebuchet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44D6A"/>
                </a:solidFill>
                <a:latin typeface="Trebuchet MS" charset="0"/>
              </a:defRPr>
            </a:lvl2pPr>
            <a:lvl3pPr marL="1143000" indent="-228600">
              <a:spcBef>
                <a:spcPct val="20000"/>
              </a:spcBef>
              <a:buChar char="–"/>
              <a:defRPr sz="1600">
                <a:solidFill>
                  <a:srgbClr val="044D6A"/>
                </a:solidFill>
                <a:latin typeface="Trebuchet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ENCODE and quick history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ABA828-A912-C847-8BB9-36AFDD0F7A96}"/>
              </a:ext>
            </a:extLst>
          </p:cNvPr>
          <p:cNvSpPr/>
          <p:nvPr/>
        </p:nvSpPr>
        <p:spPr>
          <a:xfrm>
            <a:off x="195072" y="6211669"/>
            <a:ext cx="9369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i="1" dirty="0"/>
              <a:t>The ENCODE (</a:t>
            </a:r>
            <a:r>
              <a:rPr lang="en-US" altLang="en-US" i="1" dirty="0" err="1"/>
              <a:t>ENCylopedia</a:t>
            </a:r>
            <a:r>
              <a:rPr lang="en-US" altLang="en-US" i="1" dirty="0"/>
              <a:t> of DNA Elements) Project. The ENCODE Consortium. Science, Vol. 306, 636-640,  22 October 2004 </a:t>
            </a:r>
          </a:p>
        </p:txBody>
      </p:sp>
    </p:spTree>
    <p:extLst>
      <p:ext uri="{BB962C8B-B14F-4D97-AF65-F5344CB8AC3E}">
        <p14:creationId xmlns:p14="http://schemas.microsoft.com/office/powerpoint/2010/main" val="67078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414D65C-FC89-8B44-B67E-94E57EA8E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92086"/>
            <a:ext cx="12192000" cy="287382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endParaRPr lang="en-US" sz="9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16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21600" b="1" dirty="0">
                <a:solidFill>
                  <a:schemeClr val="accent1">
                    <a:lumMod val="75000"/>
                  </a:schemeClr>
                </a:solidFill>
              </a:rPr>
              <a:t>. NSG technologies</a:t>
            </a:r>
          </a:p>
          <a:p>
            <a:r>
              <a:rPr lang="en-US" sz="9600" b="1" dirty="0">
                <a:solidFill>
                  <a:schemeClr val="accent1">
                    <a:lumMod val="75000"/>
                  </a:schemeClr>
                </a:solidFill>
              </a:rPr>
              <a:t>(biological considerations) </a:t>
            </a:r>
          </a:p>
          <a:p>
            <a:endParaRPr lang="en-US" sz="9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88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3" descr="http://the-scientist.com/wordpress/wp-content/uploads/2012/08/Gene-logo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960" y="1780555"/>
            <a:ext cx="4952176" cy="325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B25C1-410A-2E48-BFEA-5150A2423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83" y="295484"/>
            <a:ext cx="101588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44D6A"/>
                </a:solidFill>
                <a:latin typeface="Trebuchet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44D6A"/>
                </a:solidFill>
                <a:latin typeface="Trebuchet MS" charset="0"/>
              </a:defRPr>
            </a:lvl2pPr>
            <a:lvl3pPr marL="1143000" indent="-228600">
              <a:spcBef>
                <a:spcPct val="20000"/>
              </a:spcBef>
              <a:buChar char="–"/>
              <a:defRPr sz="1600">
                <a:solidFill>
                  <a:srgbClr val="044D6A"/>
                </a:solidFill>
                <a:latin typeface="Trebuchet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ENCODE annotations are driven by ‘computational’ / bioinformatics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C7F6F-7884-7B44-A9B5-5F3668CEE40B}"/>
              </a:ext>
            </a:extLst>
          </p:cNvPr>
          <p:cNvSpPr txBox="1"/>
          <p:nvPr/>
        </p:nvSpPr>
        <p:spPr>
          <a:xfrm>
            <a:off x="496956" y="5126462"/>
            <a:ext cx="103764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Q</a:t>
            </a:r>
            <a:r>
              <a:rPr lang="da-DK" sz="2400" dirty="0"/>
              <a:t>: 1.  </a:t>
            </a:r>
            <a:r>
              <a:rPr lang="en-US" sz="2400" dirty="0"/>
              <a:t>Enrichment of short sequences for TF</a:t>
            </a:r>
          </a:p>
          <a:p>
            <a:r>
              <a:rPr lang="en-US" sz="2400" dirty="0"/>
              <a:t>     2. Are those ‘repeated’ motifs </a:t>
            </a:r>
            <a:r>
              <a:rPr lang="en-US" sz="2400" dirty="0" err="1"/>
              <a:t>clusrtered</a:t>
            </a:r>
            <a:r>
              <a:rPr lang="en-US" sz="2400" dirty="0"/>
              <a:t>?</a:t>
            </a:r>
          </a:p>
          <a:p>
            <a:r>
              <a:rPr lang="en-US" sz="2400" dirty="0"/>
              <a:t>     3. Distances from the TSS?</a:t>
            </a:r>
          </a:p>
          <a:p>
            <a:r>
              <a:rPr lang="en-US" sz="2400" dirty="0"/>
              <a:t>    4. Common / Diversity among cells from same origin? 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endParaRPr lang="da-DK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8CE8CE1C-2321-3946-8FB3-CC5BE5A5ED0A}"/>
              </a:ext>
            </a:extLst>
          </p:cNvPr>
          <p:cNvSpPr/>
          <p:nvPr/>
        </p:nvSpPr>
        <p:spPr>
          <a:xfrm>
            <a:off x="1130968" y="2634916"/>
            <a:ext cx="1828800" cy="2584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4"/>
          <p:cNvSpPr>
            <a:spLocks noChangeArrowheads="1"/>
          </p:cNvSpPr>
          <p:nvPr/>
        </p:nvSpPr>
        <p:spPr bwMode="auto">
          <a:xfrm>
            <a:off x="1524000" y="115888"/>
            <a:ext cx="8064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44D6A"/>
                </a:solidFill>
                <a:latin typeface="Trebuchet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44D6A"/>
                </a:solidFill>
                <a:latin typeface="Trebuchet MS" charset="0"/>
              </a:defRPr>
            </a:lvl2pPr>
            <a:lvl3pPr marL="1143000" indent="-228600">
              <a:spcBef>
                <a:spcPct val="20000"/>
              </a:spcBef>
              <a:buChar char="–"/>
              <a:defRPr sz="1600">
                <a:solidFill>
                  <a:srgbClr val="044D6A"/>
                </a:solidFill>
                <a:latin typeface="Trebuchet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ENCODE statistics – Regulation..</a:t>
            </a:r>
            <a:endParaRPr lang="en-US" altLang="en-US" sz="3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866" name="TextBox 16"/>
          <p:cNvSpPr txBox="1">
            <a:spLocks noChangeArrowheads="1"/>
          </p:cNvSpPr>
          <p:nvPr/>
        </p:nvSpPr>
        <p:spPr bwMode="auto">
          <a:xfrm>
            <a:off x="642567" y="1166358"/>
            <a:ext cx="982736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44D6A"/>
                </a:solidFill>
                <a:latin typeface="Trebuchet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44D6A"/>
                </a:solidFill>
                <a:latin typeface="Trebuchet MS" charset="0"/>
              </a:defRPr>
            </a:lvl2pPr>
            <a:lvl3pPr marL="1143000" indent="-228600">
              <a:spcBef>
                <a:spcPct val="20000"/>
              </a:spcBef>
              <a:buChar char="–"/>
              <a:defRPr sz="1600">
                <a:solidFill>
                  <a:srgbClr val="044D6A"/>
                </a:solidFill>
                <a:latin typeface="Trebuchet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80% of the human genome participates in at least one biochemical RNA and/or chromatin associated event in at least one cell type.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Classifying the genome into seven </a:t>
            </a:r>
            <a:r>
              <a:rPr lang="en-US" altLang="en-US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chromatin states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400K regions </a:t>
            </a:r>
            <a:r>
              <a:rPr lang="en-US" altLang="en-US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with Enhancers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457 </a:t>
            </a:r>
            <a:r>
              <a:rPr lang="en-US" altLang="en-US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ChIP-seq</a:t>
            </a:r>
            <a:r>
              <a:rPr lang="en-US" alt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datasets on </a:t>
            </a:r>
            <a:r>
              <a:rPr lang="en-US" altLang="en-US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119 TFs in a number of human cell lines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average profiles of histone modifications and nucleosome positioning around the TF-binding regions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637" y="4952010"/>
            <a:ext cx="1387863" cy="17634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0337" y="5464420"/>
            <a:ext cx="731029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Quantitative properties of Enhancers</a:t>
            </a:r>
            <a:r>
              <a:rPr lang="mr-IN" sz="3200" dirty="0"/>
              <a:t>…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55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79BFCC-C216-5E4D-8A28-C0C6213F32F5}"/>
              </a:ext>
            </a:extLst>
          </p:cNvPr>
          <p:cNvSpPr/>
          <p:nvPr/>
        </p:nvSpPr>
        <p:spPr>
          <a:xfrm>
            <a:off x="290945" y="4303455"/>
            <a:ext cx="119010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04040"/>
                </a:solidFill>
                <a:latin typeface="Lato"/>
              </a:rPr>
              <a:t>The goal of the GENCODE project is to identify and classify all gene features in the </a:t>
            </a:r>
            <a:r>
              <a:rPr lang="en-US" sz="3200" b="1" dirty="0">
                <a:solidFill>
                  <a:srgbClr val="C00000"/>
                </a:solidFill>
                <a:latin typeface="Lato"/>
              </a:rPr>
              <a:t>human</a:t>
            </a:r>
            <a:r>
              <a:rPr lang="en-US" sz="3200" dirty="0">
                <a:solidFill>
                  <a:srgbClr val="404040"/>
                </a:solidFill>
                <a:latin typeface="Lato"/>
              </a:rPr>
              <a:t> and </a:t>
            </a:r>
            <a:r>
              <a:rPr lang="en-US" sz="3200" b="1" dirty="0">
                <a:solidFill>
                  <a:srgbClr val="C00000"/>
                </a:solidFill>
                <a:latin typeface="Lato"/>
              </a:rPr>
              <a:t>mouse</a:t>
            </a:r>
            <a:r>
              <a:rPr lang="en-US" sz="3200" dirty="0">
                <a:solidFill>
                  <a:srgbClr val="404040"/>
                </a:solidFill>
                <a:latin typeface="Lato"/>
              </a:rPr>
              <a:t> genomes with high accuracy based on biological evidence</a:t>
            </a:r>
          </a:p>
          <a:p>
            <a:endParaRPr lang="en-US" sz="3200" dirty="0">
              <a:solidFill>
                <a:srgbClr val="404040"/>
              </a:solidFill>
              <a:latin typeface="Lato"/>
            </a:endParaRPr>
          </a:p>
          <a:p>
            <a:r>
              <a:rPr lang="en-US" sz="3200" dirty="0">
                <a:solidFill>
                  <a:srgbClr val="404040"/>
                </a:solidFill>
                <a:latin typeface="Lato"/>
              </a:rPr>
              <a:t>And to </a:t>
            </a:r>
            <a:r>
              <a:rPr lang="en-US" sz="3200" dirty="0">
                <a:solidFill>
                  <a:srgbClr val="C00000"/>
                </a:solidFill>
                <a:latin typeface="Lato"/>
              </a:rPr>
              <a:t>share it all</a:t>
            </a:r>
            <a:r>
              <a:rPr lang="en-US" sz="3200" dirty="0">
                <a:solidFill>
                  <a:srgbClr val="404040"/>
                </a:solidFill>
                <a:latin typeface="Lato"/>
              </a:rPr>
              <a:t>…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1E52E-88C9-7841-80CC-17DE202B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" y="358486"/>
            <a:ext cx="5290127" cy="23805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206141-1FDB-414B-A466-635DE32BC3E3}"/>
              </a:ext>
            </a:extLst>
          </p:cNvPr>
          <p:cNvSpPr/>
          <p:nvPr/>
        </p:nvSpPr>
        <p:spPr>
          <a:xfrm>
            <a:off x="290945" y="2739043"/>
            <a:ext cx="116101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GENCODE project for integrated annotation of </a:t>
            </a:r>
            <a:r>
              <a:rPr lang="en-US" sz="3200" dirty="0">
                <a:solidFill>
                  <a:srgbClr val="C00000"/>
                </a:solidFill>
              </a:rPr>
              <a:t>gene features. </a:t>
            </a:r>
          </a:p>
          <a:p>
            <a:r>
              <a:rPr lang="en-US" sz="3200" dirty="0"/>
              <a:t>An extension of ENCODE (by The </a:t>
            </a:r>
            <a:r>
              <a:rPr lang="en-US" sz="3200" dirty="0" err="1"/>
              <a:t>Wellcome</a:t>
            </a:r>
            <a:r>
              <a:rPr lang="en-US" sz="3200" dirty="0"/>
              <a:t> Sanger Institute)</a:t>
            </a: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BE291D-737A-BA4A-8B5C-910A2D411D89}"/>
              </a:ext>
            </a:extLst>
          </p:cNvPr>
          <p:cNvSpPr/>
          <p:nvPr/>
        </p:nvSpPr>
        <p:spPr>
          <a:xfrm>
            <a:off x="6557297" y="1045551"/>
            <a:ext cx="49771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4A989C"/>
                </a:solidFill>
                <a:latin typeface="Lato"/>
              </a:rPr>
              <a:t>Release 32 (GRCh38.p13)</a:t>
            </a:r>
          </a:p>
          <a:p>
            <a:r>
              <a:rPr lang="en-US" sz="3600" b="1" dirty="0">
                <a:solidFill>
                  <a:srgbClr val="4A989C"/>
                </a:solidFill>
                <a:latin typeface="Lato"/>
              </a:rPr>
              <a:t>May 2019</a:t>
            </a:r>
            <a:endParaRPr lang="en-US" sz="3600" b="1" i="0" dirty="0">
              <a:solidFill>
                <a:srgbClr val="4A989C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91978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1E52E-88C9-7841-80CC-17DE202B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5" y="303068"/>
            <a:ext cx="2909455" cy="1309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C0880-941F-0942-9A86-B3094CF3EBEB}"/>
              </a:ext>
            </a:extLst>
          </p:cNvPr>
          <p:cNvSpPr txBox="1"/>
          <p:nvPr/>
        </p:nvSpPr>
        <p:spPr>
          <a:xfrm>
            <a:off x="3713018" y="304800"/>
            <a:ext cx="7218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Gene Status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29C28-820C-894D-A645-1A95D3C12504}"/>
              </a:ext>
            </a:extLst>
          </p:cNvPr>
          <p:cNvSpPr/>
          <p:nvPr/>
        </p:nvSpPr>
        <p:spPr>
          <a:xfrm>
            <a:off x="180108" y="2012155"/>
            <a:ext cx="120118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404040"/>
                </a:solidFill>
                <a:latin typeface="Lato"/>
              </a:rPr>
              <a:t>Historical</a:t>
            </a:r>
            <a:r>
              <a:rPr lang="en-US" sz="3200" dirty="0">
                <a:solidFill>
                  <a:srgbClr val="404040"/>
                </a:solidFill>
                <a:latin typeface="Lato"/>
              </a:rPr>
              <a:t>…(not valid from Release 25 and on – human; M11 mouse) </a:t>
            </a:r>
          </a:p>
          <a:p>
            <a:endParaRPr lang="en-US" sz="3200" dirty="0">
              <a:solidFill>
                <a:srgbClr val="404040"/>
              </a:solidFill>
              <a:latin typeface="Lato"/>
            </a:endParaRPr>
          </a:p>
          <a:p>
            <a:r>
              <a:rPr lang="en-US" sz="3200" i="1" dirty="0">
                <a:solidFill>
                  <a:srgbClr val="C00000"/>
                </a:solidFill>
                <a:latin typeface="Lato"/>
              </a:rPr>
              <a:t>Known</a:t>
            </a:r>
          </a:p>
          <a:p>
            <a:r>
              <a:rPr lang="en-US" sz="3200" i="1" dirty="0">
                <a:solidFill>
                  <a:srgbClr val="C00000"/>
                </a:solidFill>
                <a:latin typeface="Lato"/>
              </a:rPr>
              <a:t>Novel</a:t>
            </a:r>
          </a:p>
          <a:p>
            <a:r>
              <a:rPr lang="en-US" sz="3200" i="1" dirty="0">
                <a:solidFill>
                  <a:srgbClr val="C00000"/>
                </a:solidFill>
                <a:latin typeface="Lato"/>
              </a:rPr>
              <a:t>Putative</a:t>
            </a:r>
          </a:p>
          <a:p>
            <a:r>
              <a:rPr lang="en-US" sz="3200" i="1" dirty="0">
                <a:solidFill>
                  <a:srgbClr val="C00000"/>
                </a:solidFill>
                <a:latin typeface="Lato"/>
              </a:rPr>
              <a:t>Known by projection </a:t>
            </a:r>
          </a:p>
          <a:p>
            <a:endParaRPr lang="en-US" sz="3200" dirty="0">
              <a:solidFill>
                <a:srgbClr val="404040"/>
              </a:solidFill>
              <a:latin typeface="Lato"/>
            </a:endParaRPr>
          </a:p>
          <a:p>
            <a:r>
              <a:rPr lang="en-US" sz="3200" dirty="0"/>
              <a:t>The majority of GENCODE genes are NOW supported by </a:t>
            </a:r>
            <a:r>
              <a:rPr lang="en-US" sz="3200" dirty="0" err="1"/>
              <a:t>RefSeq</a:t>
            </a:r>
            <a:r>
              <a:rPr lang="en-US" sz="3200" dirty="0"/>
              <a:t> cDNAs or </a:t>
            </a:r>
            <a:r>
              <a:rPr lang="en-US" sz="3200" dirty="0" err="1"/>
              <a:t>UniProt</a:t>
            </a:r>
            <a:r>
              <a:rPr lang="en-US" sz="3200" dirty="0"/>
              <a:t> protein</a:t>
            </a:r>
          </a:p>
        </p:txBody>
      </p:sp>
    </p:spTree>
    <p:extLst>
      <p:ext uri="{BB962C8B-B14F-4D97-AF65-F5344CB8AC3E}">
        <p14:creationId xmlns:p14="http://schemas.microsoft.com/office/powerpoint/2010/main" val="536842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C79CEF1-50EE-AD4E-A634-D542EE1A9809}"/>
              </a:ext>
            </a:extLst>
          </p:cNvPr>
          <p:cNvSpPr/>
          <p:nvPr/>
        </p:nvSpPr>
        <p:spPr>
          <a:xfrm>
            <a:off x="4756143" y="3547296"/>
            <a:ext cx="1057564" cy="704850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2312" y="331012"/>
            <a:ext cx="107392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GENCODE</a:t>
            </a:r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 project produces high quality </a:t>
            </a:r>
            <a:r>
              <a:rPr lang="en-US" sz="2800" b="1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reference gene annotation </a:t>
            </a:r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800" b="1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experimental validation</a:t>
            </a:r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 for human and mouse genomes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8" y="1696852"/>
            <a:ext cx="11171461" cy="49630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12CAFF-4797-6146-8092-3601B5003FCE}"/>
              </a:ext>
            </a:extLst>
          </p:cNvPr>
          <p:cNvSpPr/>
          <p:nvPr/>
        </p:nvSpPr>
        <p:spPr>
          <a:xfrm>
            <a:off x="4953000" y="2374900"/>
            <a:ext cx="825500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78710A-0192-2E4E-9F39-AE693587BE45}"/>
              </a:ext>
            </a:extLst>
          </p:cNvPr>
          <p:cNvSpPr/>
          <p:nvPr/>
        </p:nvSpPr>
        <p:spPr>
          <a:xfrm>
            <a:off x="4737100" y="2939032"/>
            <a:ext cx="850900" cy="32839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2B929E-E33C-4540-8C5B-FF9E7CBE7A62}"/>
              </a:ext>
            </a:extLst>
          </p:cNvPr>
          <p:cNvSpPr/>
          <p:nvPr/>
        </p:nvSpPr>
        <p:spPr>
          <a:xfrm>
            <a:off x="10414000" y="4851400"/>
            <a:ext cx="1057564" cy="914400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8EB39-8FE4-7747-8378-210E22E27BB2}"/>
              </a:ext>
            </a:extLst>
          </p:cNvPr>
          <p:cNvSpPr/>
          <p:nvPr/>
        </p:nvSpPr>
        <p:spPr>
          <a:xfrm>
            <a:off x="6385208" y="2133600"/>
            <a:ext cx="5181600" cy="438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D53D2D5-AD5A-8447-9FF2-BA0566D17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75742"/>
              </p:ext>
            </p:extLst>
          </p:nvPr>
        </p:nvGraphicFramePr>
        <p:xfrm>
          <a:off x="7187033" y="2044007"/>
          <a:ext cx="4379775" cy="350520"/>
        </p:xfrm>
        <a:graphic>
          <a:graphicData uri="http://schemas.openxmlformats.org/drawingml/2006/table">
            <a:tbl>
              <a:tblPr/>
              <a:tblGrid>
                <a:gridCol w="3470917">
                  <a:extLst>
                    <a:ext uri="{9D8B030D-6E8A-4147-A177-3AD203B41FA5}">
                      <a16:colId xmlns:a16="http://schemas.microsoft.com/office/drawing/2014/main" val="3351369088"/>
                    </a:ext>
                  </a:extLst>
                </a:gridCol>
                <a:gridCol w="908858">
                  <a:extLst>
                    <a:ext uri="{9D8B030D-6E8A-4147-A177-3AD203B41FA5}">
                      <a16:colId xmlns:a16="http://schemas.microsoft.com/office/drawing/2014/main" val="1032445603"/>
                    </a:ext>
                  </a:extLst>
                </a:gridCol>
              </a:tblGrid>
              <a:tr h="256767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Total No of Transcripts (</a:t>
                      </a:r>
                      <a:r>
                        <a:rPr lang="en-US" dirty="0" err="1">
                          <a:effectLst/>
                        </a:rPr>
                        <a:t>ver</a:t>
                      </a:r>
                      <a:r>
                        <a:rPr lang="en-US" dirty="0">
                          <a:effectLst/>
                        </a:rPr>
                        <a:t> 32) </a:t>
                      </a:r>
                    </a:p>
                  </a:txBody>
                  <a:tcPr marT="38100" marB="381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227462</a:t>
                      </a:r>
                    </a:p>
                  </a:txBody>
                  <a:tcPr marT="38100" marB="381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809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0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2312" y="331012"/>
            <a:ext cx="107392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GENCODE</a:t>
            </a:r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 project produces high quality reference gene annotation and experimental validation for human and mouse genomes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6" y="1522845"/>
            <a:ext cx="10058400" cy="4368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928" y="6128897"/>
            <a:ext cx="964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Definition the 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BioTypes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https://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www.gencodegenes.org</a:t>
            </a:r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en-GB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gencode_biotypes.html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98AB2E-AD96-DE43-A399-1AA70BC89F6D}"/>
              </a:ext>
            </a:extLst>
          </p:cNvPr>
          <p:cNvSpPr/>
          <p:nvPr/>
        </p:nvSpPr>
        <p:spPr>
          <a:xfrm>
            <a:off x="7883236" y="1717964"/>
            <a:ext cx="858982" cy="229985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248D04-C578-4E42-8350-5994D6A06310}"/>
              </a:ext>
            </a:extLst>
          </p:cNvPr>
          <p:cNvSpPr/>
          <p:nvPr/>
        </p:nvSpPr>
        <p:spPr>
          <a:xfrm>
            <a:off x="10034650" y="2563090"/>
            <a:ext cx="843147" cy="1454727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9E7C3-DE6D-9B4E-9E91-D23ED875739A}"/>
              </a:ext>
            </a:extLst>
          </p:cNvPr>
          <p:cNvSpPr/>
          <p:nvPr/>
        </p:nvSpPr>
        <p:spPr>
          <a:xfrm>
            <a:off x="10034649" y="1716865"/>
            <a:ext cx="843147" cy="846226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1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2312" y="331012"/>
            <a:ext cx="10739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GENCODE</a:t>
            </a:r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 gene annotation for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BIOTYPES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5FF4C-EB5B-374A-AA05-234504998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311"/>
            <a:ext cx="12192000" cy="4267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A320A-311C-0445-A06E-180682982EB3}"/>
              </a:ext>
            </a:extLst>
          </p:cNvPr>
          <p:cNvSpPr txBox="1"/>
          <p:nvPr/>
        </p:nvSpPr>
        <p:spPr>
          <a:xfrm>
            <a:off x="748145" y="997527"/>
            <a:ext cx="692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Excellent HELP ! </a:t>
            </a:r>
          </a:p>
        </p:txBody>
      </p:sp>
    </p:spTree>
    <p:extLst>
      <p:ext uri="{BB962C8B-B14F-4D97-AF65-F5344CB8AC3E}">
        <p14:creationId xmlns:p14="http://schemas.microsoft.com/office/powerpoint/2010/main" val="13723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070485-26C6-8348-B87B-ECA23FDFFD60}"/>
              </a:ext>
            </a:extLst>
          </p:cNvPr>
          <p:cNvSpPr txBox="1"/>
          <p:nvPr/>
        </p:nvSpPr>
        <p:spPr>
          <a:xfrm>
            <a:off x="845127" y="318654"/>
            <a:ext cx="955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GENCODE Biotype  - what is included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470DD4-F520-6549-8C23-DB1C53FA72C9}"/>
              </a:ext>
            </a:extLst>
          </p:cNvPr>
          <p:cNvSpPr/>
          <p:nvPr/>
        </p:nvSpPr>
        <p:spPr>
          <a:xfrm>
            <a:off x="845127" y="1471182"/>
            <a:ext cx="109728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800" b="1" dirty="0"/>
              <a:t>Small non-coding RNA genes</a:t>
            </a:r>
            <a:r>
              <a:rPr lang="en-US" sz="2800" dirty="0"/>
              <a:t> -&gt; counts these gene biotypes: </a:t>
            </a:r>
          </a:p>
          <a:p>
            <a:endParaRPr lang="en-US" sz="2800" dirty="0"/>
          </a:p>
          <a:p>
            <a:r>
              <a:rPr lang="en-US" sz="2800" dirty="0"/>
              <a:t>"snRNA", "snoRNA", "rRNA", "</a:t>
            </a:r>
            <a:r>
              <a:rPr lang="en-US" sz="2800" dirty="0" err="1"/>
              <a:t>Mt_tRNA</a:t>
            </a:r>
            <a:r>
              <a:rPr lang="en-US" sz="2800" dirty="0"/>
              <a:t>", "</a:t>
            </a:r>
            <a:r>
              <a:rPr lang="en-US" sz="2800" dirty="0" err="1"/>
              <a:t>Mt_rRNA</a:t>
            </a:r>
            <a:r>
              <a:rPr lang="en-US" sz="2800" dirty="0"/>
              <a:t>", "</a:t>
            </a:r>
            <a:r>
              <a:rPr lang="en-US" sz="2800" dirty="0" err="1"/>
              <a:t>misc_RNA</a:t>
            </a:r>
            <a:r>
              <a:rPr lang="en-US" sz="2800" dirty="0"/>
              <a:t>", "miRNA", "ribozyme", "sRNA", </a:t>
            </a:r>
          </a:p>
          <a:p>
            <a:r>
              <a:rPr lang="en-US" sz="2800" dirty="0"/>
              <a:t>"</a:t>
            </a:r>
            <a:r>
              <a:rPr lang="en-US" sz="2800" dirty="0" err="1"/>
              <a:t>scaRNA</a:t>
            </a:r>
            <a:r>
              <a:rPr lang="en-US" sz="2800" dirty="0"/>
              <a:t>", "</a:t>
            </a:r>
            <a:r>
              <a:rPr lang="en-US" sz="2800" dirty="0" err="1"/>
              <a:t>vaultRNA</a:t>
            </a:r>
            <a:r>
              <a:rPr lang="en-US" sz="28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039000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2312" y="331012"/>
            <a:ext cx="11459688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GENCODE – ENSEMBL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(fully coordinate)</a:t>
            </a:r>
          </a:p>
          <a:p>
            <a:endParaRPr lang="en-US" sz="2800" b="1" dirty="0">
              <a:solidFill>
                <a:srgbClr val="464646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/>
          </a:p>
          <a:p>
            <a:r>
              <a:rPr lang="en-US" sz="2800" b="1" dirty="0"/>
              <a:t>The </a:t>
            </a:r>
            <a:r>
              <a:rPr lang="en-US" sz="2800" b="1" dirty="0" err="1"/>
              <a:t>Ensembl</a:t>
            </a:r>
            <a:r>
              <a:rPr lang="en-US" sz="2800" b="1" dirty="0"/>
              <a:t> ids</a:t>
            </a:r>
            <a:r>
              <a:rPr lang="en-US" sz="2800" dirty="0"/>
              <a:t>: </a:t>
            </a:r>
          </a:p>
          <a:p>
            <a:r>
              <a:rPr lang="en-US" sz="2800" dirty="0"/>
              <a:t>"ENS" for human and "ENSMUS" for mouse. </a:t>
            </a:r>
          </a:p>
          <a:p>
            <a:endParaRPr lang="en-US" sz="2800" dirty="0"/>
          </a:p>
          <a:p>
            <a:r>
              <a:rPr lang="en-US" sz="2800" dirty="0"/>
              <a:t>"G" for gene, "T" for transcript, "E" for exon, "P" for translation + 11-number</a:t>
            </a:r>
          </a:p>
          <a:p>
            <a:r>
              <a:rPr lang="pt-BR" sz="2800" dirty="0"/>
              <a:t>"</a:t>
            </a:r>
            <a:r>
              <a:rPr lang="pt-BR" sz="2800" b="1" dirty="0"/>
              <a:t>ENSG00000182378.10</a:t>
            </a:r>
            <a:r>
              <a:rPr lang="pt-BR" sz="2800" dirty="0"/>
              <a:t>”</a:t>
            </a:r>
          </a:p>
          <a:p>
            <a:endParaRPr lang="pt-BR" sz="2800" dirty="0"/>
          </a:p>
          <a:p>
            <a:r>
              <a:rPr lang="pt-BR" sz="2800" dirty="0"/>
              <a:t>Gene </a:t>
            </a:r>
            <a:r>
              <a:rPr lang="pt-BR" sz="2800" dirty="0" err="1"/>
              <a:t>names</a:t>
            </a:r>
            <a:r>
              <a:rPr lang="pt-BR" sz="2800" dirty="0"/>
              <a:t> are </a:t>
            </a:r>
            <a:r>
              <a:rPr lang="pt-BR" sz="2800" dirty="0" err="1"/>
              <a:t>usually</a:t>
            </a:r>
            <a:r>
              <a:rPr lang="pt-BR" sz="2800" dirty="0"/>
              <a:t> </a:t>
            </a:r>
            <a:r>
              <a:rPr lang="pt-BR" sz="4000" b="1" dirty="0">
                <a:solidFill>
                  <a:srgbClr val="C00000"/>
                </a:solidFill>
              </a:rPr>
              <a:t>HGNC</a:t>
            </a:r>
            <a:r>
              <a:rPr lang="pt-BR" sz="2800" b="1" dirty="0"/>
              <a:t> </a:t>
            </a:r>
            <a:r>
              <a:rPr lang="pt-BR" sz="2800" b="1" dirty="0" err="1"/>
              <a:t>or</a:t>
            </a:r>
            <a:r>
              <a:rPr lang="pt-BR" sz="2800" b="1" dirty="0"/>
              <a:t> MGI-</a:t>
            </a:r>
            <a:r>
              <a:rPr lang="pt-BR" sz="2800" b="1" dirty="0" err="1"/>
              <a:t>approved</a:t>
            </a:r>
            <a:r>
              <a:rPr lang="pt-BR" sz="2800" b="1" dirty="0"/>
              <a:t> gene </a:t>
            </a:r>
            <a:r>
              <a:rPr lang="pt-BR" sz="2800" b="1" dirty="0" err="1"/>
              <a:t>symbols</a:t>
            </a:r>
            <a:endParaRPr lang="en-US" sz="2800" b="1" dirty="0"/>
          </a:p>
          <a:p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7599" y="6331918"/>
            <a:ext cx="40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www.gencodegenes.org</a:t>
            </a:r>
            <a:r>
              <a:rPr lang="en-GB" dirty="0"/>
              <a:t>/</a:t>
            </a:r>
            <a:r>
              <a:rPr lang="en-GB" dirty="0" err="1"/>
              <a:t>faq.html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251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2312" y="331012"/>
            <a:ext cx="11459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GENCODE – Many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TAGS</a:t>
            </a:r>
            <a:r>
              <a:rPr lang="en-US" sz="28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that provide rich information on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EVIDENCE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51C51C-FD43-264B-B589-2D707535938D}"/>
              </a:ext>
            </a:extLst>
          </p:cNvPr>
          <p:cNvSpPr/>
          <p:nvPr/>
        </p:nvSpPr>
        <p:spPr>
          <a:xfrm>
            <a:off x="942109" y="2413108"/>
            <a:ext cx="106264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Luxi Sans"/>
              </a:rPr>
              <a:t>Not solved: 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666666"/>
                </a:solidFill>
                <a:latin typeface="Luxi Sans"/>
              </a:rPr>
              <a:t>Annotations in the </a:t>
            </a:r>
            <a:r>
              <a:rPr lang="en-US" sz="2800" b="1" dirty="0">
                <a:solidFill>
                  <a:srgbClr val="C00000"/>
                </a:solidFill>
                <a:latin typeface="Luxi Sans"/>
              </a:rPr>
              <a:t>MHC region </a:t>
            </a:r>
            <a:r>
              <a:rPr lang="en-US" sz="2800" dirty="0">
                <a:solidFill>
                  <a:srgbClr val="666666"/>
                </a:solidFill>
                <a:latin typeface="Luxi Sans"/>
              </a:rPr>
              <a:t>and other </a:t>
            </a:r>
            <a:r>
              <a:rPr lang="en-US" sz="2800" dirty="0">
                <a:solidFill>
                  <a:srgbClr val="C00000"/>
                </a:solidFill>
                <a:latin typeface="Luxi Sans"/>
              </a:rPr>
              <a:t>immunological genes </a:t>
            </a:r>
            <a:r>
              <a:rPr lang="en-US" sz="2800" dirty="0">
                <a:solidFill>
                  <a:srgbClr val="666666"/>
                </a:solidFill>
                <a:latin typeface="Luxi Sans"/>
              </a:rPr>
              <a:t>are not evaluated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666666"/>
                </a:solidFill>
                <a:latin typeface="Luxi Sans"/>
              </a:rPr>
              <a:t>Genes with </a:t>
            </a:r>
            <a:r>
              <a:rPr lang="en-US" sz="2800" b="1" dirty="0">
                <a:solidFill>
                  <a:srgbClr val="C00000"/>
                </a:solidFill>
                <a:latin typeface="Luxi Sans"/>
              </a:rPr>
              <a:t>no introns </a:t>
            </a:r>
            <a:r>
              <a:rPr lang="en-US" sz="2800" dirty="0">
                <a:solidFill>
                  <a:srgbClr val="666666"/>
                </a:solidFill>
                <a:latin typeface="Luxi Sans"/>
              </a:rPr>
              <a:t>– not yet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666666"/>
                </a:solidFill>
                <a:latin typeface="Luxi Sans"/>
              </a:rPr>
              <a:t>All </a:t>
            </a:r>
            <a:r>
              <a:rPr lang="en-US" sz="2800" b="1" dirty="0">
                <a:solidFill>
                  <a:srgbClr val="C00000"/>
                </a:solidFill>
                <a:latin typeface="Luxi Sans"/>
              </a:rPr>
              <a:t>intron boundaries </a:t>
            </a:r>
            <a:r>
              <a:rPr lang="en-US" sz="2800" dirty="0">
                <a:solidFill>
                  <a:srgbClr val="666666"/>
                </a:solidFill>
                <a:latin typeface="Luxi Sans"/>
              </a:rPr>
              <a:t>must match exactly. The transcript start and end locations are allowed to differ.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378B8-6815-344D-874E-738CD9275FCF}"/>
              </a:ext>
            </a:extLst>
          </p:cNvPr>
          <p:cNvSpPr txBox="1"/>
          <p:nvPr/>
        </p:nvSpPr>
        <p:spPr>
          <a:xfrm>
            <a:off x="942109" y="1751807"/>
            <a:ext cx="9700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GENECODE Transcript support level (TSL)</a:t>
            </a:r>
          </a:p>
        </p:txBody>
      </p:sp>
    </p:spTree>
    <p:extLst>
      <p:ext uri="{BB962C8B-B14F-4D97-AF65-F5344CB8AC3E}">
        <p14:creationId xmlns:p14="http://schemas.microsoft.com/office/powerpoint/2010/main" val="182104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Prace\konference\Telc-OPVK\Figures\FL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70652" y="2038008"/>
            <a:ext cx="2150813" cy="2075156"/>
          </a:xfrm>
          <a:prstGeom prst="rect">
            <a:avLst/>
          </a:prstGeom>
          <a:noFill/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04241" y="214227"/>
            <a:ext cx="6906410" cy="933754"/>
          </a:xfrm>
        </p:spPr>
        <p:txBody>
          <a:bodyPr>
            <a:normAutofit/>
          </a:bodyPr>
          <a:lstStyle/>
          <a:p>
            <a:pPr algn="ctr"/>
            <a:r>
              <a:rPr lang="cs-CZ" b="1" dirty="0">
                <a:solidFill>
                  <a:schemeClr val="accent1">
                    <a:lumMod val="75000"/>
                  </a:schemeClr>
                </a:solidFill>
              </a:rPr>
              <a:t>Actual Sequencing Platforms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40971" y="1147981"/>
            <a:ext cx="8113134" cy="280855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cs-CZ" dirty="0"/>
              <a:t>Roche/454 (GS FLX+/GS Junior)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cs-CZ" b="1" dirty="0"/>
              <a:t>Illumina Genome Analyzer (HiSeq</a:t>
            </a:r>
            <a:r>
              <a:rPr lang="en-US" b="1" dirty="0"/>
              <a:t>/</a:t>
            </a:r>
            <a:r>
              <a:rPr lang="cs-CZ" b="1" dirty="0"/>
              <a:t>MiSeq</a:t>
            </a:r>
            <a:r>
              <a:rPr lang="en-US" b="1" dirty="0"/>
              <a:t>/</a:t>
            </a:r>
            <a:r>
              <a:rPr lang="cs-CZ" b="1" dirty="0"/>
              <a:t>NextSeq)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cs-CZ" dirty="0"/>
              <a:t>Life Technologies (3500 Genetic Analyzer, </a:t>
            </a:r>
          </a:p>
          <a:p>
            <a:pPr>
              <a:buClr>
                <a:schemeClr val="accent2">
                  <a:lumMod val="75000"/>
                </a:schemeClr>
              </a:buClr>
              <a:buNone/>
            </a:pPr>
            <a:r>
              <a:rPr lang="cs-CZ" dirty="0"/>
              <a:t>                                    </a:t>
            </a:r>
            <a:r>
              <a:rPr lang="cs-CZ" b="1" dirty="0"/>
              <a:t>Ion Torrent </a:t>
            </a:r>
            <a:r>
              <a:rPr lang="cs-CZ" dirty="0"/>
              <a:t>Proton</a:t>
            </a:r>
            <a:r>
              <a:rPr lang="en-US" dirty="0"/>
              <a:t>/</a:t>
            </a:r>
            <a:r>
              <a:rPr lang="cs-CZ" dirty="0"/>
              <a:t>PGM)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cs-CZ" dirty="0"/>
              <a:t>Pacific Biosciences (</a:t>
            </a:r>
            <a:r>
              <a:rPr lang="cs-CZ" b="1" dirty="0"/>
              <a:t>PACBIO</a:t>
            </a:r>
            <a:r>
              <a:rPr lang="cs-CZ" dirty="0"/>
              <a:t> RSII)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cs-CZ" dirty="0"/>
              <a:t>Applied Biosystems (SOLiD, 3730</a:t>
            </a:r>
            <a:r>
              <a:rPr lang="cs-CZ" i="1" dirty="0"/>
              <a:t>xl</a:t>
            </a:r>
            <a:r>
              <a:rPr lang="cs-CZ" dirty="0"/>
              <a:t> DNA Analyzer )</a:t>
            </a:r>
          </a:p>
        </p:txBody>
      </p:sp>
      <p:pic>
        <p:nvPicPr>
          <p:cNvPr id="1026" name="Picture 2" descr="D:\Prace\konference\Telc-OPVK\Figures\NextSeq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217" y="4366149"/>
            <a:ext cx="2352675" cy="1943100"/>
          </a:xfrm>
          <a:prstGeom prst="rect">
            <a:avLst/>
          </a:prstGeom>
          <a:noFill/>
        </p:spPr>
      </p:pic>
      <p:pic>
        <p:nvPicPr>
          <p:cNvPr id="1028" name="Picture 4" descr="D:\Prace\konference\Telc-OPVK\Figures\SOLi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08477" y="4561109"/>
            <a:ext cx="1737582" cy="1608873"/>
          </a:xfrm>
          <a:prstGeom prst="rect">
            <a:avLst/>
          </a:prstGeom>
          <a:noFill/>
        </p:spPr>
      </p:pic>
      <p:pic>
        <p:nvPicPr>
          <p:cNvPr id="1029" name="Picture 5" descr="D:\Prace\konference\Telc-OPVK\Figures\PacBi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62706" y="4420894"/>
            <a:ext cx="2514911" cy="1802353"/>
          </a:xfrm>
          <a:prstGeom prst="rect">
            <a:avLst/>
          </a:prstGeom>
          <a:noFill/>
        </p:spPr>
      </p:pic>
      <p:pic>
        <p:nvPicPr>
          <p:cNvPr id="1033" name="Picture 9" descr="D:\Prace\konference\Telc-OPVK\Figures\torrent-prot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64225" y="4360707"/>
            <a:ext cx="2225243" cy="17981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4778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2312" y="331012"/>
            <a:ext cx="1073925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GENCODE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project produces </a:t>
            </a:r>
            <a:r>
              <a:rPr lang="en-US" sz="28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high quality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1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reference gene annotation </a:t>
            </a:r>
            <a:r>
              <a:rPr lang="en-US" sz="2800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800" b="1" dirty="0">
                <a:solidFill>
                  <a:srgbClr val="464646"/>
                </a:solidFill>
                <a:latin typeface="Calibri" charset="0"/>
                <a:ea typeface="Calibri" charset="0"/>
                <a:cs typeface="Calibri" charset="0"/>
              </a:rPr>
              <a:t>experimental validation</a:t>
            </a:r>
          </a:p>
          <a:p>
            <a:endParaRPr lang="en-US" sz="2800" b="1" dirty="0">
              <a:solidFill>
                <a:srgbClr val="46464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/>
              <a:t>The </a:t>
            </a:r>
            <a:r>
              <a:rPr lang="en-US" sz="2800" b="1" dirty="0"/>
              <a:t>GENCODE</a:t>
            </a:r>
            <a:r>
              <a:rPr lang="en-US" sz="2800" dirty="0"/>
              <a:t> annotation is made by merging:</a:t>
            </a:r>
          </a:p>
          <a:p>
            <a:r>
              <a:rPr lang="en-US" sz="2800" dirty="0"/>
              <a:t>	 (</a:t>
            </a:r>
            <a:r>
              <a:rPr lang="en-US" sz="2800" dirty="0" err="1"/>
              <a:t>i</a:t>
            </a:r>
            <a:r>
              <a:rPr lang="en-US" sz="2800" dirty="0"/>
              <a:t>) </a:t>
            </a:r>
            <a:r>
              <a:rPr lang="en-US" sz="2800" b="1" dirty="0"/>
              <a:t>Havana</a:t>
            </a:r>
            <a:r>
              <a:rPr lang="en-US" sz="2800" dirty="0"/>
              <a:t> manual gene annotation </a:t>
            </a:r>
          </a:p>
          <a:p>
            <a:r>
              <a:rPr lang="en-US" sz="2800" b="1" dirty="0"/>
              <a:t>	(ii) </a:t>
            </a:r>
            <a:r>
              <a:rPr lang="en-US" sz="2800" b="1" dirty="0" err="1"/>
              <a:t>Ensembl</a:t>
            </a:r>
            <a:r>
              <a:rPr lang="en-US" sz="2800" dirty="0"/>
              <a:t> automated gene annotation</a:t>
            </a: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/>
              <a:t>GENCODE</a:t>
            </a:r>
            <a:r>
              <a:rPr lang="en-US" sz="2800" b="1" dirty="0"/>
              <a:t> </a:t>
            </a:r>
            <a:r>
              <a:rPr lang="en-US" sz="4400" b="1" dirty="0">
                <a:solidFill>
                  <a:srgbClr val="C00000"/>
                </a:solidFill>
              </a:rPr>
              <a:t>GTF </a:t>
            </a:r>
            <a:r>
              <a:rPr lang="en-US" sz="4400" b="1" dirty="0"/>
              <a:t> </a:t>
            </a:r>
            <a:r>
              <a:rPr lang="en-US" sz="2800" b="1" dirty="0"/>
              <a:t>  </a:t>
            </a:r>
            <a:r>
              <a:rPr lang="en-US" dirty="0"/>
              <a:t>General Transfer Format</a:t>
            </a:r>
            <a:endParaRPr lang="en-US" sz="2800" b="1" dirty="0"/>
          </a:p>
          <a:p>
            <a:r>
              <a:rPr lang="en-US" sz="2800" dirty="0"/>
              <a:t>	(</a:t>
            </a:r>
            <a:r>
              <a:rPr lang="en-US" sz="2800" dirty="0" err="1"/>
              <a:t>i</a:t>
            </a:r>
            <a:r>
              <a:rPr lang="en-US" sz="2800" dirty="0"/>
              <a:t>) Genes include also repeated genes from X/ Y </a:t>
            </a:r>
            <a:r>
              <a:rPr lang="en-US" sz="2800" dirty="0" err="1"/>
              <a:t>Chr</a:t>
            </a:r>
            <a:endParaRPr lang="en-US" sz="2800" dirty="0"/>
          </a:p>
          <a:p>
            <a:r>
              <a:rPr lang="en-US" sz="2800" dirty="0"/>
              <a:t>	(ii) Experimentally validated tag (</a:t>
            </a:r>
            <a:r>
              <a:rPr lang="en-US" sz="2800" dirty="0">
                <a:solidFill>
                  <a:srgbClr val="C00000"/>
                </a:solidFill>
              </a:rPr>
              <a:t>APPRIS</a:t>
            </a:r>
            <a:r>
              <a:rPr lang="en-US" sz="2800" dirty="0"/>
              <a:t> tags)</a:t>
            </a:r>
          </a:p>
          <a:p>
            <a:endParaRPr lang="en-US" sz="2800" b="1" dirty="0"/>
          </a:p>
          <a:p>
            <a:r>
              <a:rPr lang="en-US" sz="2800" b="1" dirty="0"/>
              <a:t>APPRIS: </a:t>
            </a:r>
            <a:r>
              <a:rPr lang="en-US" sz="2800" dirty="0"/>
              <a:t>APPRIS try to select a single CDS variant for each gene as the 'PRINCIPAL’</a:t>
            </a:r>
            <a:endParaRPr lang="en-US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8090421" y="6488668"/>
            <a:ext cx="40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www.gencodegenes.org</a:t>
            </a:r>
            <a:r>
              <a:rPr lang="en-GB" dirty="0"/>
              <a:t>/</a:t>
            </a:r>
            <a:r>
              <a:rPr lang="en-GB" dirty="0" err="1"/>
              <a:t>faq.html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99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C91C4A-8E79-8F45-8F7F-D55EFFD14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915004"/>
              </p:ext>
            </p:extLst>
          </p:nvPr>
        </p:nvGraphicFramePr>
        <p:xfrm>
          <a:off x="263236" y="1131149"/>
          <a:ext cx="11596255" cy="3885697"/>
        </p:xfrm>
        <a:graphic>
          <a:graphicData uri="http://schemas.openxmlformats.org/drawingml/2006/table">
            <a:tbl>
              <a:tblPr/>
              <a:tblGrid>
                <a:gridCol w="996659">
                  <a:extLst>
                    <a:ext uri="{9D8B030D-6E8A-4147-A177-3AD203B41FA5}">
                      <a16:colId xmlns:a16="http://schemas.microsoft.com/office/drawing/2014/main" val="4124475504"/>
                    </a:ext>
                  </a:extLst>
                </a:gridCol>
                <a:gridCol w="3555646">
                  <a:extLst>
                    <a:ext uri="{9D8B030D-6E8A-4147-A177-3AD203B41FA5}">
                      <a16:colId xmlns:a16="http://schemas.microsoft.com/office/drawing/2014/main" val="2459446073"/>
                    </a:ext>
                  </a:extLst>
                </a:gridCol>
                <a:gridCol w="7043950">
                  <a:extLst>
                    <a:ext uri="{9D8B030D-6E8A-4147-A177-3AD203B41FA5}">
                      <a16:colId xmlns:a16="http://schemas.microsoft.com/office/drawing/2014/main" val="3840701710"/>
                    </a:ext>
                  </a:extLst>
                </a:gridCol>
              </a:tblGrid>
              <a:tr h="406056"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column-number</a:t>
                      </a:r>
                    </a:p>
                  </a:txBody>
                  <a:tcPr marL="81588" marR="81588" marT="33995" marB="3399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5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content</a:t>
                      </a:r>
                    </a:p>
                  </a:txBody>
                  <a:tcPr marL="81588" marR="81588" marT="33995" marB="3399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5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values/format</a:t>
                      </a:r>
                    </a:p>
                  </a:txBody>
                  <a:tcPr marL="81588" marR="81588" marT="33995" marB="3399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60388"/>
                  </a:ext>
                </a:extLst>
              </a:tr>
              <a:tr h="40605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chromosome name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chr{1,2,3,4,5,6,7,8,9,10,11,12,13,14,15,16,17,18,19,20,21,22,X,Y,M} or GRC accession </a:t>
                      </a:r>
                      <a:r>
                        <a:rPr lang="en-US" sz="1600" baseline="30000">
                          <a:effectLst/>
                        </a:rPr>
                        <a:t>a</a:t>
                      </a:r>
                      <a:endParaRPr lang="en-US" sz="1600">
                        <a:effectLst/>
                      </a:endParaRP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732690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annotation source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{ENSEMBL,HAVANA}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9499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feature type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{gene,transcript,exon,CDS,UTR,start_codon,stop_codon,Selenocysteine}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66411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genomic start location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integer-value (1-based)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928973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genomic end location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integer-value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01946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score(not used)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.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90582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genomic strand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{+,-}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41055"/>
                  </a:ext>
                </a:extLst>
              </a:tr>
              <a:tr h="5763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genomic phase (for CDS features)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{0,1,2,.}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673448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additional information as key-value pairs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see below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7321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A070485-26C6-8348-B87B-ECA23FDFFD60}"/>
              </a:ext>
            </a:extLst>
          </p:cNvPr>
          <p:cNvSpPr txBox="1"/>
          <p:nvPr/>
        </p:nvSpPr>
        <p:spPr>
          <a:xfrm>
            <a:off x="845127" y="318654"/>
            <a:ext cx="95501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GENCODE GTF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09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070485-26C6-8348-B87B-ECA23FDFFD60}"/>
              </a:ext>
            </a:extLst>
          </p:cNvPr>
          <p:cNvSpPr txBox="1"/>
          <p:nvPr/>
        </p:nvSpPr>
        <p:spPr>
          <a:xfrm>
            <a:off x="845127" y="318654"/>
            <a:ext cx="955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GENCODE GTF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89E7D-15A7-8C4B-A4D4-448E6827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984"/>
            <a:ext cx="12192000" cy="213559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730EF0-FC6A-A144-AC8D-0C11C3730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37124"/>
              </p:ext>
            </p:extLst>
          </p:nvPr>
        </p:nvGraphicFramePr>
        <p:xfrm>
          <a:off x="0" y="3777367"/>
          <a:ext cx="11596255" cy="3621220"/>
        </p:xfrm>
        <a:graphic>
          <a:graphicData uri="http://schemas.openxmlformats.org/drawingml/2006/table">
            <a:tbl>
              <a:tblPr/>
              <a:tblGrid>
                <a:gridCol w="996659">
                  <a:extLst>
                    <a:ext uri="{9D8B030D-6E8A-4147-A177-3AD203B41FA5}">
                      <a16:colId xmlns:a16="http://schemas.microsoft.com/office/drawing/2014/main" val="4124475504"/>
                    </a:ext>
                  </a:extLst>
                </a:gridCol>
                <a:gridCol w="3555646">
                  <a:extLst>
                    <a:ext uri="{9D8B030D-6E8A-4147-A177-3AD203B41FA5}">
                      <a16:colId xmlns:a16="http://schemas.microsoft.com/office/drawing/2014/main" val="2459446073"/>
                    </a:ext>
                  </a:extLst>
                </a:gridCol>
                <a:gridCol w="7043950">
                  <a:extLst>
                    <a:ext uri="{9D8B030D-6E8A-4147-A177-3AD203B41FA5}">
                      <a16:colId xmlns:a16="http://schemas.microsoft.com/office/drawing/2014/main" val="3840701710"/>
                    </a:ext>
                  </a:extLst>
                </a:gridCol>
              </a:tblGrid>
              <a:tr h="406056"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column-number</a:t>
                      </a:r>
                    </a:p>
                  </a:txBody>
                  <a:tcPr marL="81588" marR="81588" marT="33995" marB="3399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5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content</a:t>
                      </a:r>
                    </a:p>
                  </a:txBody>
                  <a:tcPr marL="81588" marR="81588" marT="33995" marB="3399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5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values/format</a:t>
                      </a:r>
                    </a:p>
                  </a:txBody>
                  <a:tcPr marL="81588" marR="81588" marT="33995" marB="3399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60388"/>
                  </a:ext>
                </a:extLst>
              </a:tr>
              <a:tr h="40605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chromosome name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chr{1,2,3,4,5,6,7,8,9,10,11,12,13,14,15,16,17,18,19,20,21,22,X,Y,M} or GRC accession </a:t>
                      </a:r>
                      <a:r>
                        <a:rPr lang="en-US" sz="1600" baseline="30000">
                          <a:effectLst/>
                        </a:rPr>
                        <a:t>a</a:t>
                      </a:r>
                      <a:endParaRPr lang="en-US" sz="1600">
                        <a:effectLst/>
                      </a:endParaRP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732690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annotation source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{ENSEMBL,HAVANA}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9499"/>
                  </a:ext>
                </a:extLst>
              </a:tr>
              <a:tr h="3270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feature type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{gene,transcript,exon,CDS,UTR,start_codon,stop_codon,Selenocysteine}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66411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genomic start location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integer-value (1-based)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928973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genomic end location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integer-value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01946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score(not used)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.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90582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genomic strand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{+,-}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41055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genomic phase (for CDS features)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{0,1,2,.}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673448"/>
                  </a:ext>
                </a:extLst>
              </a:tr>
              <a:tr h="2278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additional information as key-value pairs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see below</a:t>
                      </a:r>
                    </a:p>
                  </a:txBody>
                  <a:tcPr marL="81588" marR="81588" marT="33995" marB="33995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732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927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79BFCC-C216-5E4D-8A28-C0C6213F32F5}"/>
              </a:ext>
            </a:extLst>
          </p:cNvPr>
          <p:cNvSpPr/>
          <p:nvPr/>
        </p:nvSpPr>
        <p:spPr>
          <a:xfrm>
            <a:off x="96982" y="1754219"/>
            <a:ext cx="1190105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04040"/>
                </a:solidFill>
                <a:latin typeface="Lato"/>
              </a:rPr>
              <a:t>GENCODE gene sets are used as reference sets by global </a:t>
            </a:r>
            <a:r>
              <a:rPr lang="en-US" sz="3200" b="1" dirty="0">
                <a:solidFill>
                  <a:srgbClr val="C00000"/>
                </a:solidFill>
                <a:latin typeface="Lato"/>
              </a:rPr>
              <a:t>resources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Genotype-Tissue Expression (</a:t>
            </a:r>
            <a:r>
              <a:rPr lang="en-US" sz="2800" b="1" dirty="0" err="1"/>
              <a:t>GTEx</a:t>
            </a:r>
            <a:r>
              <a:rPr lang="en-US" sz="2800" dirty="0"/>
              <a:t>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Cancer Genome Atlas (</a:t>
            </a:r>
            <a:r>
              <a:rPr lang="en-US" sz="2800" b="1" dirty="0"/>
              <a:t>TCGA</a:t>
            </a:r>
            <a:r>
              <a:rPr lang="en-US" sz="2800" dirty="0"/>
              <a:t>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International Cancer Genome Consortium (</a:t>
            </a:r>
            <a:r>
              <a:rPr lang="en-US" sz="2800" b="1" dirty="0"/>
              <a:t>ICGC</a:t>
            </a:r>
            <a:r>
              <a:rPr lang="en-US" sz="2800" dirty="0"/>
              <a:t>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NIH </a:t>
            </a:r>
            <a:r>
              <a:rPr lang="en-US" sz="2800" b="1" dirty="0"/>
              <a:t>Roadmap</a:t>
            </a:r>
            <a:r>
              <a:rPr lang="en-US" sz="2800" dirty="0"/>
              <a:t> Epigenomics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Blueprint</a:t>
            </a:r>
            <a:r>
              <a:rPr lang="en-US" sz="2800" dirty="0"/>
              <a:t> Epigenome Project,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Exome Aggregation Consortium (</a:t>
            </a:r>
            <a:r>
              <a:rPr lang="en-US" sz="2800" b="1" dirty="0"/>
              <a:t>EXAC</a:t>
            </a:r>
            <a:r>
              <a:rPr lang="en-US" sz="2800" dirty="0"/>
              <a:t>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Genome Aggregation Database (</a:t>
            </a:r>
            <a:r>
              <a:rPr lang="en-US" sz="2800" b="1" dirty="0" err="1"/>
              <a:t>gnomAD</a:t>
            </a:r>
            <a:r>
              <a:rPr lang="en-US" sz="2800" dirty="0"/>
              <a:t>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1000</a:t>
            </a:r>
            <a:r>
              <a:rPr lang="en-US" sz="2800" dirty="0"/>
              <a:t> Genomes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Human Cell Atlas (</a:t>
            </a:r>
            <a:r>
              <a:rPr lang="en-US" sz="2800" b="1" dirty="0"/>
              <a:t>HCA</a:t>
            </a:r>
            <a:r>
              <a:rPr lang="en-US" sz="2800" dirty="0"/>
              <a:t>)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1E52E-88C9-7841-80CC-17DE202B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" y="358486"/>
            <a:ext cx="2660073" cy="11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6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4">
            <a:extLst>
              <a:ext uri="{FF2B5EF4-FFF2-40B4-BE49-F238E27FC236}">
                <a16:creationId xmlns:a16="http://schemas.microsoft.com/office/drawing/2014/main" id="{845C13C4-1A4E-9441-B4D6-AC17FA73CF5E}"/>
              </a:ext>
            </a:extLst>
          </p:cNvPr>
          <p:cNvSpPr txBox="1">
            <a:spLocks/>
          </p:cNvSpPr>
          <p:nvPr/>
        </p:nvSpPr>
        <p:spPr>
          <a:xfrm>
            <a:off x="1" y="550743"/>
            <a:ext cx="12192000" cy="20064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1600" b="1" dirty="0">
                <a:solidFill>
                  <a:schemeClr val="accent1">
                    <a:lumMod val="75000"/>
                  </a:schemeClr>
                </a:solidFill>
              </a:rPr>
              <a:t>3.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E553A-4A6B-A049-885C-4B8E5AFB2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257" y="3130658"/>
            <a:ext cx="5221653" cy="2998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260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2"/>
          <p:cNvSpPr>
            <a:spLocks noGrp="1"/>
          </p:cNvSpPr>
          <p:nvPr>
            <p:ph type="title"/>
          </p:nvPr>
        </p:nvSpPr>
        <p:spPr bwMode="auto">
          <a:xfrm>
            <a:off x="342254" y="117152"/>
            <a:ext cx="10515600" cy="1325563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en-GB" altLang="en-US" b="1" cap="none" dirty="0"/>
              <a:t>WHAT ARE DATABASES?</a:t>
            </a:r>
          </a:p>
        </p:txBody>
      </p:sp>
      <p:sp>
        <p:nvSpPr>
          <p:cNvPr id="23554" name="Content Placeholder 3"/>
          <p:cNvSpPr>
            <a:spLocks noGrp="1"/>
          </p:cNvSpPr>
          <p:nvPr>
            <p:ph idx="1"/>
          </p:nvPr>
        </p:nvSpPr>
        <p:spPr>
          <a:xfrm>
            <a:off x="154983" y="1690688"/>
            <a:ext cx="12037017" cy="499173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000" b="1" dirty="0">
                <a:solidFill>
                  <a:srgbClr val="C00000"/>
                </a:solidFill>
              </a:rPr>
              <a:t>Structured</a:t>
            </a:r>
            <a:r>
              <a:rPr lang="en-US" altLang="en-US" sz="3000" b="1" dirty="0"/>
              <a:t> </a:t>
            </a:r>
            <a:r>
              <a:rPr lang="en-US" altLang="en-US" sz="3000" dirty="0"/>
              <a:t>collection of information.</a:t>
            </a:r>
          </a:p>
          <a:p>
            <a:pPr eaLnBrk="1" hangingPunct="1"/>
            <a:endParaRPr lang="en-US" altLang="en-US" sz="3000" dirty="0"/>
          </a:p>
          <a:p>
            <a:pPr eaLnBrk="1" hangingPunct="1"/>
            <a:r>
              <a:rPr lang="en-US" altLang="en-US" sz="3000" dirty="0"/>
              <a:t>Consists of basic units called </a:t>
            </a:r>
            <a:r>
              <a:rPr lang="en-US" altLang="en-US" sz="3000" b="1" dirty="0">
                <a:solidFill>
                  <a:srgbClr val="C00000"/>
                </a:solidFill>
              </a:rPr>
              <a:t>records</a:t>
            </a:r>
            <a:r>
              <a:rPr lang="en-US" altLang="en-US" sz="3000" dirty="0">
                <a:solidFill>
                  <a:srgbClr val="C00000"/>
                </a:solidFill>
              </a:rPr>
              <a:t> </a:t>
            </a:r>
            <a:r>
              <a:rPr lang="en-US" altLang="en-US" sz="3000" dirty="0"/>
              <a:t>or </a:t>
            </a:r>
            <a:r>
              <a:rPr lang="en-US" altLang="en-US" sz="3000" b="1" dirty="0">
                <a:solidFill>
                  <a:srgbClr val="C00000"/>
                </a:solidFill>
              </a:rPr>
              <a:t>entries</a:t>
            </a:r>
            <a:r>
              <a:rPr lang="en-US" altLang="en-US" sz="3000" dirty="0"/>
              <a:t>.</a:t>
            </a:r>
          </a:p>
          <a:p>
            <a:pPr eaLnBrk="1" hangingPunct="1"/>
            <a:endParaRPr lang="en-US" altLang="en-US" sz="3000" dirty="0"/>
          </a:p>
          <a:p>
            <a:pPr eaLnBrk="1" hangingPunct="1"/>
            <a:r>
              <a:rPr lang="en-US" altLang="en-US" sz="3000" dirty="0"/>
              <a:t>Each record consists of fields, which hold </a:t>
            </a:r>
            <a:r>
              <a:rPr lang="en-US" altLang="en-US" sz="3000" b="1" dirty="0">
                <a:solidFill>
                  <a:srgbClr val="C00000"/>
                </a:solidFill>
              </a:rPr>
              <a:t>pre-defined</a:t>
            </a:r>
            <a:r>
              <a:rPr lang="en-US" altLang="en-US" sz="3000" b="1" dirty="0"/>
              <a:t> </a:t>
            </a:r>
            <a:r>
              <a:rPr lang="en-US" altLang="en-US" sz="3000" dirty="0"/>
              <a:t>data related to the record.</a:t>
            </a:r>
          </a:p>
          <a:p>
            <a:pPr eaLnBrk="1" hangingPunct="1"/>
            <a:endParaRPr lang="en-US" altLang="en-US" sz="3000" dirty="0"/>
          </a:p>
          <a:p>
            <a:pPr eaLnBrk="1" hangingPunct="1"/>
            <a:r>
              <a:rPr lang="en-US" altLang="en-US" sz="3000" dirty="0"/>
              <a:t>For example, a protein database would have protein entries as </a:t>
            </a:r>
            <a:r>
              <a:rPr lang="en-US" altLang="en-US" sz="3000" b="1" dirty="0">
                <a:solidFill>
                  <a:srgbClr val="C00000"/>
                </a:solidFill>
              </a:rPr>
              <a:t>records</a:t>
            </a:r>
            <a:r>
              <a:rPr lang="en-US" altLang="en-US" sz="3000" dirty="0"/>
              <a:t> and protein properties as </a:t>
            </a:r>
            <a:r>
              <a:rPr lang="en-US" altLang="en-US" sz="3000" b="1" dirty="0">
                <a:solidFill>
                  <a:srgbClr val="C00000"/>
                </a:solidFill>
              </a:rPr>
              <a:t>fields</a:t>
            </a:r>
            <a:r>
              <a:rPr lang="en-US" altLang="en-US" sz="3000" dirty="0"/>
              <a:t> (e.g., name of protein, length, amino-acid sequence)</a:t>
            </a:r>
          </a:p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35205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GB" altLang="en-US" cap="none"/>
              <a:t>THE ‘PERFECT’ DATABASE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Comprehensive, but </a:t>
            </a:r>
            <a:r>
              <a:rPr lang="en-US" altLang="en-US" b="1" dirty="0"/>
              <a:t>easy to search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dirty="0"/>
              <a:t>Annotated, but not “too annotated”.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dirty="0"/>
              <a:t>A simple, easy to understand structure.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Cross-referenced</a:t>
            </a:r>
            <a:br>
              <a:rPr lang="en-US" altLang="en-US" b="1" dirty="0">
                <a:solidFill>
                  <a:srgbClr val="FF6600"/>
                </a:solidFill>
              </a:rPr>
            </a:br>
            <a:endParaRPr lang="en-US" altLang="en-US" b="1" dirty="0">
              <a:solidFill>
                <a:srgbClr val="FF6600"/>
              </a:solidFill>
            </a:endParaRPr>
          </a:p>
          <a:p>
            <a:pPr eaLnBrk="1" hangingPunct="1"/>
            <a:r>
              <a:rPr lang="en-US" altLang="en-US" dirty="0"/>
              <a:t>Minimum redundancy.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Easy retrieval of data</a:t>
            </a:r>
            <a:r>
              <a:rPr lang="en-US" altLang="en-US" dirty="0"/>
              <a:t>.</a:t>
            </a: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BF600-0279-2E41-8D71-6B936EA7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439" y="3140720"/>
            <a:ext cx="5143761" cy="3505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5592CA-A102-9647-9A3C-A66A6CCC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713" y="614516"/>
            <a:ext cx="3111087" cy="25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57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686800" cy="1143000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GB" altLang="en-US" b="1" cap="none" dirty="0"/>
              <a:t>THE ‘PERFECT’ DATABASE  for PYTHON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Easy to format.. </a:t>
            </a:r>
            <a:r>
              <a:rPr lang="en-US" altLang="en-US" dirty="0" err="1"/>
              <a:t>refromat</a:t>
            </a:r>
            <a:r>
              <a:rPr lang="en-US" altLang="en-US" dirty="0"/>
              <a:t> and reformat.. 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dirty="0"/>
              <a:t>Annotated, documented.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dirty="0"/>
              <a:t>A simple, easy to understand structure/ header.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dirty="0"/>
              <a:t>Easy retrieval of data.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Good /clear /unique indexing.. 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78451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63500"/>
            <a:ext cx="9144000" cy="992188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cap="none" dirty="0"/>
              <a:t>TYPES OF MOLECULAR DATABASES</a:t>
            </a:r>
            <a:endParaRPr lang="en-US" altLang="en-US" sz="2800" dirty="0"/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530306" y="1055688"/>
            <a:ext cx="10070535" cy="572413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2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Primary</a:t>
            </a:r>
            <a:r>
              <a:rPr lang="en-US" altLang="en-US" sz="3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sz="3200" dirty="0">
                <a:latin typeface="Calibri" charset="0"/>
                <a:ea typeface="Calibri" charset="0"/>
                <a:cs typeface="Calibri" charset="0"/>
              </a:rPr>
              <a:t>Databases</a:t>
            </a:r>
          </a:p>
          <a:p>
            <a:pPr lvl="1" eaLnBrk="1" hangingPunct="1"/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Original submissions by experimentalists</a:t>
            </a:r>
          </a:p>
          <a:p>
            <a:pPr lvl="1" eaLnBrk="1" hangingPunct="1"/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Content controlled by the </a:t>
            </a:r>
            <a:r>
              <a:rPr lang="en-US" altLang="en-US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submitter</a:t>
            </a:r>
          </a:p>
          <a:p>
            <a:pPr lvl="2" eaLnBrk="1" hangingPunct="1"/>
            <a:r>
              <a:rPr lang="en-US" altLang="en-US" sz="2400" dirty="0">
                <a:latin typeface="Calibri" charset="0"/>
                <a:ea typeface="Calibri" charset="0"/>
                <a:cs typeface="Calibri" charset="0"/>
              </a:rPr>
              <a:t>Examples: </a:t>
            </a:r>
            <a:r>
              <a:rPr lang="en-US" altLang="en-US" sz="28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GenBank</a:t>
            </a:r>
            <a:r>
              <a:rPr lang="en-US" altLang="en-US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, Trace, SRA, SNP, GEO</a:t>
            </a:r>
          </a:p>
          <a:p>
            <a:pPr eaLnBrk="1" hangingPunct="1">
              <a:lnSpc>
                <a:spcPct val="110000"/>
              </a:lnSpc>
            </a:pPr>
            <a:endParaRPr lang="en-US" altLang="en-US" sz="32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32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Derivative</a:t>
            </a:r>
            <a:r>
              <a:rPr lang="en-US" altLang="en-US" sz="3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sz="3200" dirty="0">
                <a:latin typeface="Calibri" charset="0"/>
                <a:ea typeface="Calibri" charset="0"/>
                <a:cs typeface="Calibri" charset="0"/>
              </a:rPr>
              <a:t>Databases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800" i="1" dirty="0">
                <a:latin typeface="Calibri" charset="0"/>
                <a:ea typeface="Calibri" charset="0"/>
                <a:cs typeface="Calibri" charset="0"/>
              </a:rPr>
              <a:t>Derived 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from primary data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Content controlled by </a:t>
            </a:r>
            <a:r>
              <a:rPr lang="en-US" altLang="en-US" sz="28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third party 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(NCBI)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2400" dirty="0">
                <a:latin typeface="Calibri" charset="0"/>
                <a:ea typeface="Calibri" charset="0"/>
                <a:cs typeface="Calibri" charset="0"/>
              </a:rPr>
              <a:t>Examples: 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NCBI Protein, </a:t>
            </a:r>
            <a:r>
              <a:rPr lang="en-US" altLang="en-US" sz="2800" b="1" dirty="0" err="1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Refseq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, TPA, </a:t>
            </a:r>
            <a:r>
              <a:rPr lang="en-US" altLang="en-US" sz="2800" dirty="0" err="1">
                <a:latin typeface="Calibri" charset="0"/>
                <a:ea typeface="Calibri" charset="0"/>
                <a:cs typeface="Calibri" charset="0"/>
              </a:rPr>
              <a:t>RefSNP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, GEO datasets, </a:t>
            </a:r>
            <a:r>
              <a:rPr lang="en-US" altLang="en-US" sz="2800" dirty="0" err="1">
                <a:latin typeface="Calibri" charset="0"/>
                <a:ea typeface="Calibri" charset="0"/>
                <a:cs typeface="Calibri" charset="0"/>
              </a:rPr>
              <a:t>UniGene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altLang="en-US" sz="2800" dirty="0" err="1">
                <a:latin typeface="Calibri" charset="0"/>
                <a:ea typeface="Calibri" charset="0"/>
                <a:cs typeface="Calibri" charset="0"/>
              </a:rPr>
              <a:t>Homologene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, Structure, Conserved Domain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2400" dirty="0">
                <a:latin typeface="Calibri" charset="0"/>
                <a:ea typeface="Calibri" charset="0"/>
                <a:cs typeface="Calibri" charset="0"/>
              </a:rPr>
              <a:t>Often </a:t>
            </a:r>
          </a:p>
          <a:p>
            <a:pPr lvl="3" eaLnBrk="1" hangingPunct="1">
              <a:spcBef>
                <a:spcPct val="0"/>
              </a:spcBef>
            </a:pPr>
            <a:r>
              <a:rPr lang="en-US" altLang="en-US" sz="2000" dirty="0">
                <a:latin typeface="Calibri" charset="0"/>
                <a:ea typeface="Calibri" charset="0"/>
                <a:cs typeface="Calibri" charset="0"/>
              </a:rPr>
              <a:t>Edited/ Curated/ “already integrated w another Primary “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6FBDEDC7-B759-DC41-85A0-FC3CBE5A524B}"/>
              </a:ext>
            </a:extLst>
          </p:cNvPr>
          <p:cNvSpPr/>
          <p:nvPr/>
        </p:nvSpPr>
        <p:spPr>
          <a:xfrm>
            <a:off x="9205993" y="1304340"/>
            <a:ext cx="2986007" cy="1255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Science…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9856A22C-9BFF-4149-963F-01207F02FA5C}"/>
              </a:ext>
            </a:extLst>
          </p:cNvPr>
          <p:cNvSpPr/>
          <p:nvPr/>
        </p:nvSpPr>
        <p:spPr>
          <a:xfrm>
            <a:off x="9205992" y="3771788"/>
            <a:ext cx="2986007" cy="1255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Curated/ analyzed …</a:t>
            </a:r>
          </a:p>
        </p:txBody>
      </p:sp>
    </p:spTree>
    <p:extLst>
      <p:ext uri="{BB962C8B-B14F-4D97-AF65-F5344CB8AC3E}">
        <p14:creationId xmlns:p14="http://schemas.microsoft.com/office/powerpoint/2010/main" val="139745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414D65C-FC89-8B44-B67E-94E57EA8E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92086"/>
            <a:ext cx="12192000" cy="287382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endParaRPr lang="en-US" sz="9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16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sz="21600" b="1" dirty="0">
                <a:solidFill>
                  <a:schemeClr val="accent1">
                    <a:lumMod val="75000"/>
                  </a:schemeClr>
                </a:solidFill>
              </a:rPr>
              <a:t>. NCBI: a Major DB </a:t>
            </a:r>
          </a:p>
          <a:p>
            <a:endParaRPr lang="en-US" sz="9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8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87262" y="105255"/>
            <a:ext cx="10452454" cy="933754"/>
          </a:xfrm>
        </p:spPr>
        <p:txBody>
          <a:bodyPr>
            <a:normAutofit/>
          </a:bodyPr>
          <a:lstStyle/>
          <a:p>
            <a:pPr algn="ctr"/>
            <a:r>
              <a:rPr lang="cs-CZ" b="1" dirty="0" err="1">
                <a:solidFill>
                  <a:schemeClr val="accent1">
                    <a:lumMod val="75000"/>
                  </a:schemeClr>
                </a:solidFill>
              </a:rPr>
              <a:t>Sequencing</a:t>
            </a:r>
            <a:r>
              <a:rPr lang="cs-CZ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s-CZ" b="1" dirty="0" err="1">
                <a:solidFill>
                  <a:schemeClr val="accent1">
                    <a:lumMod val="75000"/>
                  </a:schemeClr>
                </a:solidFill>
              </a:rPr>
              <a:t>Platforms</a:t>
            </a:r>
            <a:r>
              <a:rPr lang="cs-CZ" b="1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cs-CZ" b="1" dirty="0" err="1">
                <a:solidFill>
                  <a:schemeClr val="accent1">
                    <a:lumMod val="75000"/>
                  </a:schemeClr>
                </a:solidFill>
              </a:rPr>
              <a:t>match</a:t>
            </a:r>
            <a:r>
              <a:rPr lang="cs-CZ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s-CZ" b="1" dirty="0" err="1">
                <a:solidFill>
                  <a:schemeClr val="accent1">
                    <a:lumMod val="75000"/>
                  </a:schemeClr>
                </a:solidFill>
              </a:rPr>
              <a:t>your</a:t>
            </a:r>
            <a:r>
              <a:rPr lang="cs-CZ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s-CZ" b="1" dirty="0" err="1">
                <a:solidFill>
                  <a:schemeClr val="accent1">
                    <a:lumMod val="75000"/>
                  </a:schemeClr>
                </a:solidFill>
              </a:rPr>
              <a:t>needs</a:t>
            </a:r>
            <a:r>
              <a:rPr lang="cs-CZ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070D0-3A3C-6A4A-8653-6075B04C4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55" y="1577891"/>
            <a:ext cx="8343373" cy="4576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26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955040" y="28575"/>
            <a:ext cx="10830560" cy="1114425"/>
          </a:xfrm>
        </p:spPr>
        <p:txBody>
          <a:bodyPr anchorCtr="1">
            <a:normAutofit fontScale="90000"/>
          </a:bodyPr>
          <a:lstStyle/>
          <a:p>
            <a:pPr>
              <a:lnSpc>
                <a:spcPct val="80000"/>
              </a:lnSpc>
              <a:defRPr/>
            </a:pPr>
            <a:r>
              <a:rPr lang="en-US" b="1" dirty="0">
                <a:ea typeface="ＭＳ Ｐゴシック" pitchFamily="-106" charset="-128"/>
                <a:cs typeface="ＭＳ Ｐゴシック" pitchFamily="-106" charset="-128"/>
              </a:rPr>
              <a:t>The National Center for Biotechnology Information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31585" y="4607560"/>
            <a:ext cx="11454015" cy="210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Clr>
                <a:schemeClr val="tx2"/>
              </a:buClr>
              <a:defRPr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-106" charset="0"/>
              </a:rPr>
              <a:t>Created in </a:t>
            </a:r>
            <a:r>
              <a:rPr lang="en-US" sz="2800" dirty="0">
                <a:solidFill>
                  <a:srgbClr val="FF0000"/>
                </a:solidFill>
                <a:latin typeface="Arial" pitchFamily="-106" charset="0"/>
              </a:rPr>
              <a:t>1988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-106" charset="0"/>
              </a:rPr>
              <a:t> as a part of the National Library of Medicine at NIH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-106" charset="0"/>
              </a:rPr>
              <a:t>Establish public databases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-106" charset="0"/>
              </a:rPr>
              <a:t>Research in computational biology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-106" charset="0"/>
              </a:rPr>
              <a:t>Develop software tools for sequence analysis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US" sz="2400" dirty="0">
                <a:solidFill>
                  <a:srgbClr val="C00000"/>
                </a:solidFill>
                <a:latin typeface="Arial" pitchFamily="-106" charset="0"/>
              </a:rPr>
              <a:t>Disseminate biomedical information</a:t>
            </a:r>
          </a:p>
        </p:txBody>
      </p:sp>
      <p:pic>
        <p:nvPicPr>
          <p:cNvPr id="21508" name="Picture 5" descr="mqmapge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3124200" cy="29718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9" name="AutoShape 6"/>
          <p:cNvSpPr>
            <a:spLocks noChangeArrowheads="1"/>
          </p:cNvSpPr>
          <p:nvPr/>
        </p:nvSpPr>
        <p:spPr bwMode="auto">
          <a:xfrm>
            <a:off x="8534400" y="3048278"/>
            <a:ext cx="1778000" cy="369332"/>
          </a:xfrm>
          <a:prstGeom prst="wedgeRectCallout">
            <a:avLst>
              <a:gd name="adj1" fmla="val -63569"/>
              <a:gd name="adj2" fmla="val -150000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charset="2"/>
              <a:buChar char=""/>
              <a:defRPr sz="24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2pPr>
            <a:lvl3pPr indent="-182563">
              <a:spcBef>
                <a:spcPct val="20000"/>
              </a:spcBef>
              <a:buClr>
                <a:srgbClr val="E0752F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3pPr>
            <a:lvl4pPr marL="1187450" indent="-182563">
              <a:spcBef>
                <a:spcPct val="20000"/>
              </a:spcBef>
              <a:buClr>
                <a:srgbClr val="FEC3AE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4pPr>
            <a:lvl5pPr marL="1462088" indent="-182563">
              <a:spcBef>
                <a:spcPct val="20000"/>
              </a:spcBef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5pPr>
            <a:lvl6pPr marL="19192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6pPr>
            <a:lvl7pPr marL="23764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7pPr>
            <a:lvl8pPr marL="28336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8pPr>
            <a:lvl9pPr marL="32908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charset="0"/>
              </a:rPr>
              <a:t>Bethesda,MD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839FF-CA1A-3F4C-94D7-E422EDAC5494}"/>
              </a:ext>
            </a:extLst>
          </p:cNvPr>
          <p:cNvSpPr txBox="1"/>
          <p:nvPr/>
        </p:nvSpPr>
        <p:spPr>
          <a:xfrm>
            <a:off x="751840" y="1645920"/>
            <a:ext cx="467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3368678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8187" y="15689"/>
            <a:ext cx="10089583" cy="1066800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cap="none" dirty="0">
                <a:solidFill>
                  <a:srgbClr val="FF0000"/>
                </a:solidFill>
              </a:rPr>
              <a:t>PRIMARY</a:t>
            </a:r>
            <a:r>
              <a:rPr lang="en-US" altLang="en-US" cap="none" dirty="0"/>
              <a:t> VS. </a:t>
            </a:r>
            <a:r>
              <a:rPr lang="en-US" altLang="en-US" cap="none" dirty="0">
                <a:solidFill>
                  <a:srgbClr val="FF0000"/>
                </a:solidFill>
              </a:rPr>
              <a:t>DERIVATIVE</a:t>
            </a:r>
            <a:r>
              <a:rPr lang="en-US" altLang="en-US" cap="none" dirty="0">
                <a:solidFill>
                  <a:srgbClr val="244583"/>
                </a:solidFill>
              </a:rPr>
              <a:t> </a:t>
            </a:r>
            <a:r>
              <a:rPr lang="en-US" altLang="en-US" cap="none" dirty="0"/>
              <a:t>SEQUENCE DATABASES</a:t>
            </a:r>
          </a:p>
        </p:txBody>
      </p:sp>
      <p:pic>
        <p:nvPicPr>
          <p:cNvPr id="31746" name="Picture 3" descr="j02747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6" y="2038351"/>
            <a:ext cx="58102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09825" y="4913523"/>
            <a:ext cx="3337202" cy="958638"/>
            <a:chOff x="576" y="3302"/>
            <a:chExt cx="2016" cy="397"/>
          </a:xfrm>
        </p:grpSpPr>
        <p:sp>
          <p:nvSpPr>
            <p:cNvPr id="31855" name="AutoShape 5"/>
            <p:cNvSpPr>
              <a:spLocks noChangeArrowheads="1"/>
            </p:cNvSpPr>
            <p:nvPr/>
          </p:nvSpPr>
          <p:spPr bwMode="auto">
            <a:xfrm>
              <a:off x="576" y="3302"/>
              <a:ext cx="2016" cy="39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1 h 21600"/>
                <a:gd name="T14" fmla="*/ 17100 w 21600"/>
                <a:gd name="T15" fmla="*/ 1709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00"/>
                </a:gs>
                <a:gs pos="100000">
                  <a:srgbClr val="760000"/>
                </a:gs>
              </a:gsLst>
              <a:lin ang="27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36582" name="Text Box 6"/>
            <p:cNvSpPr txBox="1">
              <a:spLocks noChangeArrowheads="1"/>
            </p:cNvSpPr>
            <p:nvPr/>
          </p:nvSpPr>
          <p:spPr bwMode="auto">
            <a:xfrm>
              <a:off x="971" y="3333"/>
              <a:ext cx="1275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pperplate Gothic Bold" pitchFamily="-106" charset="0"/>
                </a:rPr>
                <a:t>GenBank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pperplate Gothic Bold" pitchFamily="-106" charset="0"/>
              </a:endParaRPr>
            </a:p>
          </p:txBody>
        </p:sp>
      </p:grpSp>
      <p:sp>
        <p:nvSpPr>
          <p:cNvPr id="536583" name="Text Box 7"/>
          <p:cNvSpPr txBox="1">
            <a:spLocks noChangeArrowheads="1"/>
          </p:cNvSpPr>
          <p:nvPr/>
        </p:nvSpPr>
        <p:spPr bwMode="auto">
          <a:xfrm>
            <a:off x="1676401" y="2586039"/>
            <a:ext cx="1509713" cy="581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000" b="1">
                <a:solidFill>
                  <a:srgbClr val="33333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Sequencing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b="1">
                <a:solidFill>
                  <a:srgbClr val="33333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Centers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666875" y="1181100"/>
            <a:ext cx="4600574" cy="5343526"/>
            <a:chOff x="90" y="744"/>
            <a:chExt cx="2898" cy="3366"/>
          </a:xfrm>
        </p:grpSpPr>
        <p:grpSp>
          <p:nvGrpSpPr>
            <p:cNvPr id="31787" name="Group 9"/>
            <p:cNvGrpSpPr>
              <a:grpSpLocks/>
            </p:cNvGrpSpPr>
            <p:nvPr/>
          </p:nvGrpSpPr>
          <p:grpSpPr bwMode="auto">
            <a:xfrm>
              <a:off x="90" y="3214"/>
              <a:ext cx="711" cy="896"/>
              <a:chOff x="90" y="3304"/>
              <a:chExt cx="711" cy="896"/>
            </a:xfrm>
          </p:grpSpPr>
          <p:sp>
            <p:nvSpPr>
              <p:cNvPr id="31842" name="Text Box 10"/>
              <p:cNvSpPr txBox="1">
                <a:spLocks noChangeArrowheads="1"/>
              </p:cNvSpPr>
              <p:nvPr/>
            </p:nvSpPr>
            <p:spPr bwMode="auto">
              <a:xfrm rot="12490329">
                <a:off x="415" y="3304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GA</a:t>
                </a:r>
              </a:p>
            </p:txBody>
          </p:sp>
          <p:sp>
            <p:nvSpPr>
              <p:cNvPr id="31843" name="Text Box 11"/>
              <p:cNvSpPr txBox="1">
                <a:spLocks noChangeArrowheads="1"/>
              </p:cNvSpPr>
              <p:nvPr/>
            </p:nvSpPr>
            <p:spPr bwMode="auto">
              <a:xfrm rot="12490329">
                <a:off x="511" y="3857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GA</a:t>
                </a:r>
              </a:p>
            </p:txBody>
          </p:sp>
          <p:sp>
            <p:nvSpPr>
              <p:cNvPr id="31844" name="Text Box 12"/>
              <p:cNvSpPr txBox="1">
                <a:spLocks noChangeArrowheads="1"/>
              </p:cNvSpPr>
              <p:nvPr/>
            </p:nvSpPr>
            <p:spPr bwMode="auto">
              <a:xfrm rot="12490329">
                <a:off x="367" y="3857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GA</a:t>
                </a:r>
              </a:p>
            </p:txBody>
          </p:sp>
          <p:sp>
            <p:nvSpPr>
              <p:cNvPr id="31845" name="Text Box 13"/>
              <p:cNvSpPr txBox="1">
                <a:spLocks noChangeArrowheads="1"/>
              </p:cNvSpPr>
              <p:nvPr/>
            </p:nvSpPr>
            <p:spPr bwMode="auto">
              <a:xfrm rot="19205926">
                <a:off x="378" y="3872"/>
                <a:ext cx="37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ATT</a:t>
                </a:r>
              </a:p>
            </p:txBody>
          </p:sp>
          <p:sp>
            <p:nvSpPr>
              <p:cNvPr id="31846" name="Text Box 14"/>
              <p:cNvSpPr txBox="1">
                <a:spLocks noChangeArrowheads="1"/>
              </p:cNvSpPr>
              <p:nvPr/>
            </p:nvSpPr>
            <p:spPr bwMode="auto">
              <a:xfrm rot="19205926">
                <a:off x="234" y="3844"/>
                <a:ext cx="37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ATT</a:t>
                </a:r>
              </a:p>
            </p:txBody>
          </p:sp>
          <p:sp>
            <p:nvSpPr>
              <p:cNvPr id="31847" name="Text Box 15"/>
              <p:cNvSpPr txBox="1">
                <a:spLocks noChangeArrowheads="1"/>
              </p:cNvSpPr>
              <p:nvPr/>
            </p:nvSpPr>
            <p:spPr bwMode="auto">
              <a:xfrm rot="19205926">
                <a:off x="516" y="3919"/>
                <a:ext cx="20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C</a:t>
                </a:r>
              </a:p>
            </p:txBody>
          </p:sp>
          <p:sp>
            <p:nvSpPr>
              <p:cNvPr id="31848" name="Text Box 16"/>
              <p:cNvSpPr txBox="1">
                <a:spLocks noChangeArrowheads="1"/>
              </p:cNvSpPr>
              <p:nvPr/>
            </p:nvSpPr>
            <p:spPr bwMode="auto">
              <a:xfrm rot="19205926">
                <a:off x="436" y="3795"/>
                <a:ext cx="20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C</a:t>
                </a:r>
              </a:p>
            </p:txBody>
          </p:sp>
          <p:sp>
            <p:nvSpPr>
              <p:cNvPr id="31849" name="Text Box 17"/>
              <p:cNvSpPr txBox="1">
                <a:spLocks noChangeArrowheads="1"/>
              </p:cNvSpPr>
              <p:nvPr/>
            </p:nvSpPr>
            <p:spPr bwMode="auto">
              <a:xfrm rot="12490329">
                <a:off x="367" y="3905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GA</a:t>
                </a:r>
              </a:p>
            </p:txBody>
          </p:sp>
          <p:sp>
            <p:nvSpPr>
              <p:cNvPr id="31850" name="Text Box 18"/>
              <p:cNvSpPr txBox="1">
                <a:spLocks noChangeArrowheads="1"/>
              </p:cNvSpPr>
              <p:nvPr/>
            </p:nvSpPr>
            <p:spPr bwMode="auto">
              <a:xfrm rot="12490329">
                <a:off x="223" y="3905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GA</a:t>
                </a:r>
              </a:p>
            </p:txBody>
          </p:sp>
          <p:sp>
            <p:nvSpPr>
              <p:cNvPr id="31851" name="Text Box 19"/>
              <p:cNvSpPr txBox="1">
                <a:spLocks noChangeArrowheads="1"/>
              </p:cNvSpPr>
              <p:nvPr/>
            </p:nvSpPr>
            <p:spPr bwMode="auto">
              <a:xfrm rot="19205926">
                <a:off x="234" y="3920"/>
                <a:ext cx="37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ATT</a:t>
                </a:r>
              </a:p>
            </p:txBody>
          </p:sp>
          <p:sp>
            <p:nvSpPr>
              <p:cNvPr id="31852" name="Text Box 20"/>
              <p:cNvSpPr txBox="1">
                <a:spLocks noChangeArrowheads="1"/>
              </p:cNvSpPr>
              <p:nvPr/>
            </p:nvSpPr>
            <p:spPr bwMode="auto">
              <a:xfrm rot="19205926">
                <a:off x="90" y="3892"/>
                <a:ext cx="37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ATT</a:t>
                </a:r>
              </a:p>
            </p:txBody>
          </p:sp>
          <p:sp>
            <p:nvSpPr>
              <p:cNvPr id="31853" name="Text Box 21"/>
              <p:cNvSpPr txBox="1">
                <a:spLocks noChangeArrowheads="1"/>
              </p:cNvSpPr>
              <p:nvPr/>
            </p:nvSpPr>
            <p:spPr bwMode="auto">
              <a:xfrm rot="19205926">
                <a:off x="372" y="3967"/>
                <a:ext cx="20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C</a:t>
                </a:r>
              </a:p>
            </p:txBody>
          </p:sp>
          <p:sp>
            <p:nvSpPr>
              <p:cNvPr id="31854" name="Text Box 22"/>
              <p:cNvSpPr txBox="1">
                <a:spLocks noChangeArrowheads="1"/>
              </p:cNvSpPr>
              <p:nvPr/>
            </p:nvSpPr>
            <p:spPr bwMode="auto">
              <a:xfrm rot="19205926">
                <a:off x="292" y="3843"/>
                <a:ext cx="20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C</a:t>
                </a:r>
              </a:p>
            </p:txBody>
          </p:sp>
        </p:grpSp>
        <p:grpSp>
          <p:nvGrpSpPr>
            <p:cNvPr id="31788" name="Group 23"/>
            <p:cNvGrpSpPr>
              <a:grpSpLocks/>
            </p:cNvGrpSpPr>
            <p:nvPr/>
          </p:nvGrpSpPr>
          <p:grpSpPr bwMode="auto">
            <a:xfrm>
              <a:off x="2410" y="3397"/>
              <a:ext cx="578" cy="713"/>
              <a:chOff x="2410" y="3487"/>
              <a:chExt cx="578" cy="713"/>
            </a:xfrm>
          </p:grpSpPr>
          <p:sp>
            <p:nvSpPr>
              <p:cNvPr id="31831" name="Text Box 24"/>
              <p:cNvSpPr txBox="1">
                <a:spLocks noChangeArrowheads="1"/>
              </p:cNvSpPr>
              <p:nvPr/>
            </p:nvSpPr>
            <p:spPr bwMode="auto">
              <a:xfrm rot="12490329">
                <a:off x="2553" y="3487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AT</a:t>
                </a:r>
              </a:p>
            </p:txBody>
          </p:sp>
          <p:sp>
            <p:nvSpPr>
              <p:cNvPr id="31832" name="Text Box 25"/>
              <p:cNvSpPr txBox="1">
                <a:spLocks noChangeArrowheads="1"/>
              </p:cNvSpPr>
              <p:nvPr/>
            </p:nvSpPr>
            <p:spPr bwMode="auto">
              <a:xfrm rot="12490329">
                <a:off x="2554" y="3857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GA</a:t>
                </a:r>
              </a:p>
            </p:txBody>
          </p:sp>
          <p:sp>
            <p:nvSpPr>
              <p:cNvPr id="31833" name="Text Box 26"/>
              <p:cNvSpPr txBox="1">
                <a:spLocks noChangeArrowheads="1"/>
              </p:cNvSpPr>
              <p:nvPr/>
            </p:nvSpPr>
            <p:spPr bwMode="auto">
              <a:xfrm rot="12490329">
                <a:off x="2410" y="3857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GA</a:t>
                </a:r>
              </a:p>
            </p:txBody>
          </p:sp>
          <p:sp>
            <p:nvSpPr>
              <p:cNvPr id="31834" name="Text Box 27"/>
              <p:cNvSpPr txBox="1">
                <a:spLocks noChangeArrowheads="1"/>
              </p:cNvSpPr>
              <p:nvPr/>
            </p:nvSpPr>
            <p:spPr bwMode="auto">
              <a:xfrm rot="19205926">
                <a:off x="2422" y="3872"/>
                <a:ext cx="37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ATT</a:t>
                </a:r>
              </a:p>
            </p:txBody>
          </p:sp>
          <p:sp>
            <p:nvSpPr>
              <p:cNvPr id="31835" name="Text Box 28"/>
              <p:cNvSpPr txBox="1">
                <a:spLocks noChangeArrowheads="1"/>
              </p:cNvSpPr>
              <p:nvPr/>
            </p:nvSpPr>
            <p:spPr bwMode="auto">
              <a:xfrm rot="19205926">
                <a:off x="2560" y="3919"/>
                <a:ext cx="20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C</a:t>
                </a:r>
              </a:p>
            </p:txBody>
          </p:sp>
          <p:sp>
            <p:nvSpPr>
              <p:cNvPr id="31836" name="Text Box 29"/>
              <p:cNvSpPr txBox="1">
                <a:spLocks noChangeArrowheads="1"/>
              </p:cNvSpPr>
              <p:nvPr/>
            </p:nvSpPr>
            <p:spPr bwMode="auto">
              <a:xfrm rot="19205926">
                <a:off x="2480" y="3795"/>
                <a:ext cx="20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C</a:t>
                </a:r>
              </a:p>
            </p:txBody>
          </p:sp>
          <p:sp>
            <p:nvSpPr>
              <p:cNvPr id="31837" name="Text Box 30"/>
              <p:cNvSpPr txBox="1">
                <a:spLocks noChangeArrowheads="1"/>
              </p:cNvSpPr>
              <p:nvPr/>
            </p:nvSpPr>
            <p:spPr bwMode="auto">
              <a:xfrm rot="12490329">
                <a:off x="2698" y="3905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GA</a:t>
                </a:r>
              </a:p>
            </p:txBody>
          </p:sp>
          <p:sp>
            <p:nvSpPr>
              <p:cNvPr id="31838" name="Text Box 31"/>
              <p:cNvSpPr txBox="1">
                <a:spLocks noChangeArrowheads="1"/>
              </p:cNvSpPr>
              <p:nvPr/>
            </p:nvSpPr>
            <p:spPr bwMode="auto">
              <a:xfrm rot="12490329">
                <a:off x="2554" y="3905"/>
                <a:ext cx="2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GA</a:t>
                </a:r>
              </a:p>
            </p:txBody>
          </p:sp>
          <p:sp>
            <p:nvSpPr>
              <p:cNvPr id="31839" name="Text Box 32"/>
              <p:cNvSpPr txBox="1">
                <a:spLocks noChangeArrowheads="1"/>
              </p:cNvSpPr>
              <p:nvPr/>
            </p:nvSpPr>
            <p:spPr bwMode="auto">
              <a:xfrm rot="19205926">
                <a:off x="2566" y="3920"/>
                <a:ext cx="37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ATT</a:t>
                </a:r>
              </a:p>
            </p:txBody>
          </p:sp>
          <p:sp>
            <p:nvSpPr>
              <p:cNvPr id="31840" name="Text Box 33"/>
              <p:cNvSpPr txBox="1">
                <a:spLocks noChangeArrowheads="1"/>
              </p:cNvSpPr>
              <p:nvPr/>
            </p:nvSpPr>
            <p:spPr bwMode="auto">
              <a:xfrm rot="19205926">
                <a:off x="2704" y="3967"/>
                <a:ext cx="20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C</a:t>
                </a:r>
              </a:p>
            </p:txBody>
          </p:sp>
          <p:sp>
            <p:nvSpPr>
              <p:cNvPr id="31841" name="Text Box 34"/>
              <p:cNvSpPr txBox="1">
                <a:spLocks noChangeArrowheads="1"/>
              </p:cNvSpPr>
              <p:nvPr/>
            </p:nvSpPr>
            <p:spPr bwMode="auto">
              <a:xfrm rot="19205926">
                <a:off x="2624" y="3843"/>
                <a:ext cx="20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C</a:t>
                </a:r>
              </a:p>
            </p:txBody>
          </p:sp>
        </p:grpSp>
        <p:grpSp>
          <p:nvGrpSpPr>
            <p:cNvPr id="31789" name="Group 35"/>
            <p:cNvGrpSpPr>
              <a:grpSpLocks/>
            </p:cNvGrpSpPr>
            <p:nvPr/>
          </p:nvGrpSpPr>
          <p:grpSpPr bwMode="auto">
            <a:xfrm>
              <a:off x="238" y="744"/>
              <a:ext cx="2560" cy="2374"/>
              <a:chOff x="238" y="834"/>
              <a:chExt cx="2560" cy="2374"/>
            </a:xfrm>
          </p:grpSpPr>
          <p:sp>
            <p:nvSpPr>
              <p:cNvPr id="31790" name="Text Box 36"/>
              <p:cNvSpPr txBox="1">
                <a:spLocks noChangeArrowheads="1"/>
              </p:cNvSpPr>
              <p:nvPr/>
            </p:nvSpPr>
            <p:spPr bwMode="auto">
              <a:xfrm rot="19707615">
                <a:off x="2161" y="2896"/>
                <a:ext cx="63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latin typeface="Courier New" charset="0"/>
                  </a:rPr>
                  <a:t>TTGACA</a:t>
                </a:r>
              </a:p>
            </p:txBody>
          </p:sp>
          <p:grpSp>
            <p:nvGrpSpPr>
              <p:cNvPr id="31791" name="Group 37"/>
              <p:cNvGrpSpPr>
                <a:grpSpLocks/>
              </p:cNvGrpSpPr>
              <p:nvPr/>
            </p:nvGrpSpPr>
            <p:grpSpPr bwMode="auto">
              <a:xfrm>
                <a:off x="238" y="834"/>
                <a:ext cx="2545" cy="2374"/>
                <a:chOff x="238" y="834"/>
                <a:chExt cx="2545" cy="2374"/>
              </a:xfrm>
            </p:grpSpPr>
            <p:sp>
              <p:nvSpPr>
                <p:cNvPr id="31792" name="Text Box 38"/>
                <p:cNvSpPr txBox="1">
                  <a:spLocks noChangeArrowheads="1"/>
                </p:cNvSpPr>
                <p:nvPr/>
              </p:nvSpPr>
              <p:spPr bwMode="auto">
                <a:xfrm rot="12490329">
                  <a:off x="238" y="2832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ATTGACTA</a:t>
                  </a:r>
                </a:p>
              </p:txBody>
            </p:sp>
            <p:pic>
              <p:nvPicPr>
                <p:cNvPr id="31793" name="Picture 39" descr="j0274790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72" y="960"/>
                  <a:ext cx="587" cy="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794" name="Text Box 40"/>
                <p:cNvSpPr txBox="1">
                  <a:spLocks noChangeArrowheads="1"/>
                </p:cNvSpPr>
                <p:nvPr/>
              </p:nvSpPr>
              <p:spPr bwMode="auto">
                <a:xfrm rot="828554">
                  <a:off x="1264" y="834"/>
                  <a:ext cx="63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ACGTGC</a:t>
                  </a:r>
                </a:p>
              </p:txBody>
            </p:sp>
            <p:sp>
              <p:nvSpPr>
                <p:cNvPr id="31795" name="Text Box 41"/>
                <p:cNvSpPr txBox="1">
                  <a:spLocks noChangeArrowheads="1"/>
                </p:cNvSpPr>
                <p:nvPr/>
              </p:nvSpPr>
              <p:spPr bwMode="auto">
                <a:xfrm rot="20072533">
                  <a:off x="602" y="2347"/>
                  <a:ext cx="63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TTGACA</a:t>
                  </a:r>
                </a:p>
              </p:txBody>
            </p:sp>
            <p:sp>
              <p:nvSpPr>
                <p:cNvPr id="31796" name="Text Box 42"/>
                <p:cNvSpPr txBox="1">
                  <a:spLocks noChangeArrowheads="1"/>
                </p:cNvSpPr>
                <p:nvPr/>
              </p:nvSpPr>
              <p:spPr bwMode="auto">
                <a:xfrm rot="6669988">
                  <a:off x="1494" y="2004"/>
                  <a:ext cx="55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CGTGA</a:t>
                  </a:r>
                </a:p>
              </p:txBody>
            </p:sp>
            <p:sp>
              <p:nvSpPr>
                <p:cNvPr id="31797" name="Text Box 43"/>
                <p:cNvSpPr txBox="1">
                  <a:spLocks noChangeArrowheads="1"/>
                </p:cNvSpPr>
                <p:nvPr/>
              </p:nvSpPr>
              <p:spPr bwMode="auto">
                <a:xfrm rot="12490329">
                  <a:off x="909" y="2044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ATTGACTA</a:t>
                  </a:r>
                </a:p>
              </p:txBody>
            </p:sp>
            <p:sp>
              <p:nvSpPr>
                <p:cNvPr id="31798" name="Text Box 44"/>
                <p:cNvSpPr txBox="1">
                  <a:spLocks noChangeArrowheads="1"/>
                </p:cNvSpPr>
                <p:nvPr/>
              </p:nvSpPr>
              <p:spPr bwMode="auto">
                <a:xfrm rot="14920387">
                  <a:off x="1841" y="2605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TATAGCCG</a:t>
                  </a:r>
                </a:p>
              </p:txBody>
            </p:sp>
            <p:sp>
              <p:nvSpPr>
                <p:cNvPr id="31799" name="Text Box 45"/>
                <p:cNvSpPr txBox="1">
                  <a:spLocks noChangeArrowheads="1"/>
                </p:cNvSpPr>
                <p:nvPr/>
              </p:nvSpPr>
              <p:spPr bwMode="auto">
                <a:xfrm rot="20182343">
                  <a:off x="986" y="1794"/>
                  <a:ext cx="63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ACGTGC</a:t>
                  </a:r>
                </a:p>
              </p:txBody>
            </p:sp>
            <p:sp>
              <p:nvSpPr>
                <p:cNvPr id="31800" name="Text Box 46"/>
                <p:cNvSpPr txBox="1">
                  <a:spLocks noChangeArrowheads="1"/>
                </p:cNvSpPr>
                <p:nvPr/>
              </p:nvSpPr>
              <p:spPr bwMode="auto">
                <a:xfrm rot="2752599">
                  <a:off x="1263" y="2596"/>
                  <a:ext cx="63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ACGTGC</a:t>
                  </a:r>
                </a:p>
              </p:txBody>
            </p:sp>
            <p:sp>
              <p:nvSpPr>
                <p:cNvPr id="31801" name="Text Box 47"/>
                <p:cNvSpPr txBox="1">
                  <a:spLocks noChangeArrowheads="1"/>
                </p:cNvSpPr>
                <p:nvPr/>
              </p:nvSpPr>
              <p:spPr bwMode="auto">
                <a:xfrm rot="17276487">
                  <a:off x="924" y="2485"/>
                  <a:ext cx="63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ACGTGC</a:t>
                  </a:r>
                </a:p>
              </p:txBody>
            </p:sp>
            <p:sp>
              <p:nvSpPr>
                <p:cNvPr id="31802" name="Text Box 48"/>
                <p:cNvSpPr txBox="1">
                  <a:spLocks noChangeArrowheads="1"/>
                </p:cNvSpPr>
                <p:nvPr/>
              </p:nvSpPr>
              <p:spPr bwMode="auto">
                <a:xfrm rot="21373256">
                  <a:off x="1219" y="2431"/>
                  <a:ext cx="63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TTGACA</a:t>
                  </a:r>
                </a:p>
              </p:txBody>
            </p:sp>
            <p:sp>
              <p:nvSpPr>
                <p:cNvPr id="31803" name="Text Box 49"/>
                <p:cNvSpPr txBox="1">
                  <a:spLocks noChangeArrowheads="1"/>
                </p:cNvSpPr>
                <p:nvPr/>
              </p:nvSpPr>
              <p:spPr bwMode="auto">
                <a:xfrm rot="7834439">
                  <a:off x="1748" y="2116"/>
                  <a:ext cx="63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TTGACA</a:t>
                  </a:r>
                </a:p>
              </p:txBody>
            </p:sp>
            <p:sp>
              <p:nvSpPr>
                <p:cNvPr id="31804" name="Text Box 50"/>
                <p:cNvSpPr txBox="1">
                  <a:spLocks noChangeArrowheads="1"/>
                </p:cNvSpPr>
                <p:nvPr/>
              </p:nvSpPr>
              <p:spPr bwMode="auto">
                <a:xfrm rot="14341286">
                  <a:off x="570" y="2755"/>
                  <a:ext cx="55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CGTGA</a:t>
                  </a:r>
                </a:p>
              </p:txBody>
            </p:sp>
            <p:sp>
              <p:nvSpPr>
                <p:cNvPr id="31805" name="Text Box 51"/>
                <p:cNvSpPr txBox="1">
                  <a:spLocks noChangeArrowheads="1"/>
                </p:cNvSpPr>
                <p:nvPr/>
              </p:nvSpPr>
              <p:spPr bwMode="auto">
                <a:xfrm rot="3286947">
                  <a:off x="1566" y="2653"/>
                  <a:ext cx="55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 dirty="0">
                      <a:latin typeface="Courier New" charset="0"/>
                    </a:rPr>
                    <a:t>CGTGA</a:t>
                  </a:r>
                </a:p>
              </p:txBody>
            </p:sp>
            <p:sp>
              <p:nvSpPr>
                <p:cNvPr id="31806" name="Text Box 52"/>
                <p:cNvSpPr txBox="1">
                  <a:spLocks noChangeArrowheads="1"/>
                </p:cNvSpPr>
                <p:nvPr/>
              </p:nvSpPr>
              <p:spPr bwMode="auto">
                <a:xfrm rot="5064445">
                  <a:off x="391" y="2630"/>
                  <a:ext cx="55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CGTGA</a:t>
                  </a:r>
                </a:p>
              </p:txBody>
            </p:sp>
            <p:sp>
              <p:nvSpPr>
                <p:cNvPr id="31807" name="Text Box 53"/>
                <p:cNvSpPr txBox="1">
                  <a:spLocks noChangeArrowheads="1"/>
                </p:cNvSpPr>
                <p:nvPr/>
              </p:nvSpPr>
              <p:spPr bwMode="auto">
                <a:xfrm rot="17649993">
                  <a:off x="583" y="2686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ATTGACTA</a:t>
                  </a:r>
                </a:p>
              </p:txBody>
            </p:sp>
            <p:sp>
              <p:nvSpPr>
                <p:cNvPr id="31808" name="Text Box 54"/>
                <p:cNvSpPr txBox="1">
                  <a:spLocks noChangeArrowheads="1"/>
                </p:cNvSpPr>
                <p:nvPr/>
              </p:nvSpPr>
              <p:spPr bwMode="auto">
                <a:xfrm rot="1593481">
                  <a:off x="1064" y="2745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ATTGACTA</a:t>
                  </a:r>
                </a:p>
              </p:txBody>
            </p:sp>
            <p:sp>
              <p:nvSpPr>
                <p:cNvPr id="31809" name="Text Box 55"/>
                <p:cNvSpPr txBox="1">
                  <a:spLocks noChangeArrowheads="1"/>
                </p:cNvSpPr>
                <p:nvPr/>
              </p:nvSpPr>
              <p:spPr bwMode="auto">
                <a:xfrm rot="19205926">
                  <a:off x="1895" y="2742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ATTGACTA</a:t>
                  </a:r>
                </a:p>
              </p:txBody>
            </p:sp>
            <p:sp>
              <p:nvSpPr>
                <p:cNvPr id="31810" name="Text Box 56"/>
                <p:cNvSpPr txBox="1">
                  <a:spLocks noChangeArrowheads="1"/>
                </p:cNvSpPr>
                <p:nvPr/>
              </p:nvSpPr>
              <p:spPr bwMode="auto">
                <a:xfrm rot="20891029">
                  <a:off x="827" y="2822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ATTGACTA</a:t>
                  </a:r>
                </a:p>
              </p:txBody>
            </p:sp>
            <p:sp>
              <p:nvSpPr>
                <p:cNvPr id="31811" name="Text Box 57"/>
                <p:cNvSpPr txBox="1">
                  <a:spLocks noChangeArrowheads="1"/>
                </p:cNvSpPr>
                <p:nvPr/>
              </p:nvSpPr>
              <p:spPr bwMode="auto">
                <a:xfrm rot="19817404">
                  <a:off x="1508" y="2839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TATAGCCG</a:t>
                  </a:r>
                </a:p>
              </p:txBody>
            </p:sp>
            <p:sp>
              <p:nvSpPr>
                <p:cNvPr id="31812" name="Text Box 58"/>
                <p:cNvSpPr txBox="1">
                  <a:spLocks noChangeArrowheads="1"/>
                </p:cNvSpPr>
                <p:nvPr/>
              </p:nvSpPr>
              <p:spPr bwMode="auto">
                <a:xfrm rot="2517697">
                  <a:off x="1167" y="1526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TATAGCCG</a:t>
                  </a:r>
                </a:p>
              </p:txBody>
            </p:sp>
            <p:sp>
              <p:nvSpPr>
                <p:cNvPr id="31813" name="Text Box 59"/>
                <p:cNvSpPr txBox="1">
                  <a:spLocks noChangeArrowheads="1"/>
                </p:cNvSpPr>
                <p:nvPr/>
              </p:nvSpPr>
              <p:spPr bwMode="auto">
                <a:xfrm rot="18364840">
                  <a:off x="1482" y="2681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TATAGCCG</a:t>
                  </a:r>
                </a:p>
              </p:txBody>
            </p:sp>
            <p:sp>
              <p:nvSpPr>
                <p:cNvPr id="31814" name="Text Box 60"/>
                <p:cNvSpPr txBox="1">
                  <a:spLocks noChangeArrowheads="1"/>
                </p:cNvSpPr>
                <p:nvPr/>
              </p:nvSpPr>
              <p:spPr bwMode="auto">
                <a:xfrm rot="1433764">
                  <a:off x="681" y="2714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TATAGCCG</a:t>
                  </a:r>
                </a:p>
              </p:txBody>
            </p:sp>
            <p:sp>
              <p:nvSpPr>
                <p:cNvPr id="31815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816" y="2891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TATAGCCG</a:t>
                  </a:r>
                </a:p>
              </p:txBody>
            </p:sp>
            <p:sp>
              <p:nvSpPr>
                <p:cNvPr id="31816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1632" y="2891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TATAGCCG</a:t>
                  </a:r>
                </a:p>
              </p:txBody>
            </p:sp>
            <p:sp>
              <p:nvSpPr>
                <p:cNvPr id="31817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504" y="2891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TATAGCCG</a:t>
                  </a:r>
                </a:p>
              </p:txBody>
            </p:sp>
            <p:sp>
              <p:nvSpPr>
                <p:cNvPr id="31818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1224" y="2871"/>
                  <a:ext cx="8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TATAGCCG</a:t>
                  </a:r>
                </a:p>
              </p:txBody>
            </p:sp>
            <p:sp>
              <p:nvSpPr>
                <p:cNvPr id="31819" name="Text Box 65"/>
                <p:cNvSpPr txBox="1">
                  <a:spLocks noChangeArrowheads="1"/>
                </p:cNvSpPr>
                <p:nvPr/>
              </p:nvSpPr>
              <p:spPr bwMode="auto">
                <a:xfrm rot="19205926">
                  <a:off x="2580" y="2959"/>
                  <a:ext cx="203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C</a:t>
                  </a:r>
                </a:p>
              </p:txBody>
            </p:sp>
            <p:sp>
              <p:nvSpPr>
                <p:cNvPr id="31820" name="Text Box 66"/>
                <p:cNvSpPr txBox="1">
                  <a:spLocks noChangeArrowheads="1"/>
                </p:cNvSpPr>
                <p:nvPr/>
              </p:nvSpPr>
              <p:spPr bwMode="auto">
                <a:xfrm rot="19205926">
                  <a:off x="282" y="2838"/>
                  <a:ext cx="37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ATT</a:t>
                  </a:r>
                </a:p>
              </p:txBody>
            </p:sp>
            <p:sp>
              <p:nvSpPr>
                <p:cNvPr id="31821" name="Text Box 67"/>
                <p:cNvSpPr txBox="1">
                  <a:spLocks noChangeArrowheads="1"/>
                </p:cNvSpPr>
                <p:nvPr/>
              </p:nvSpPr>
              <p:spPr bwMode="auto">
                <a:xfrm rot="12490329">
                  <a:off x="1038" y="1073"/>
                  <a:ext cx="290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GA</a:t>
                  </a:r>
                </a:p>
              </p:txBody>
            </p:sp>
            <p:sp>
              <p:nvSpPr>
                <p:cNvPr id="31822" name="Text Box 68"/>
                <p:cNvSpPr txBox="1">
                  <a:spLocks noChangeArrowheads="1"/>
                </p:cNvSpPr>
                <p:nvPr/>
              </p:nvSpPr>
              <p:spPr bwMode="auto">
                <a:xfrm rot="12490329">
                  <a:off x="894" y="1073"/>
                  <a:ext cx="290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GA</a:t>
                  </a:r>
                </a:p>
              </p:txBody>
            </p:sp>
            <p:sp>
              <p:nvSpPr>
                <p:cNvPr id="31823" name="Text Box 69"/>
                <p:cNvSpPr txBox="1">
                  <a:spLocks noChangeArrowheads="1"/>
                </p:cNvSpPr>
                <p:nvPr/>
              </p:nvSpPr>
              <p:spPr bwMode="auto">
                <a:xfrm rot="19205926">
                  <a:off x="906" y="1088"/>
                  <a:ext cx="37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ATT</a:t>
                  </a:r>
                </a:p>
              </p:txBody>
            </p:sp>
            <p:sp>
              <p:nvSpPr>
                <p:cNvPr id="31824" name="Text Box 70"/>
                <p:cNvSpPr txBox="1">
                  <a:spLocks noChangeArrowheads="1"/>
                </p:cNvSpPr>
                <p:nvPr/>
              </p:nvSpPr>
              <p:spPr bwMode="auto">
                <a:xfrm rot="19205926">
                  <a:off x="1044" y="1135"/>
                  <a:ext cx="203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C</a:t>
                  </a:r>
                </a:p>
              </p:txBody>
            </p:sp>
            <p:sp>
              <p:nvSpPr>
                <p:cNvPr id="31825" name="Text Box 71"/>
                <p:cNvSpPr txBox="1">
                  <a:spLocks noChangeArrowheads="1"/>
                </p:cNvSpPr>
                <p:nvPr/>
              </p:nvSpPr>
              <p:spPr bwMode="auto">
                <a:xfrm rot="19205926">
                  <a:off x="964" y="1011"/>
                  <a:ext cx="203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C</a:t>
                  </a:r>
                </a:p>
              </p:txBody>
            </p:sp>
            <p:sp>
              <p:nvSpPr>
                <p:cNvPr id="31826" name="Text Box 72"/>
                <p:cNvSpPr txBox="1">
                  <a:spLocks noChangeArrowheads="1"/>
                </p:cNvSpPr>
                <p:nvPr/>
              </p:nvSpPr>
              <p:spPr bwMode="auto">
                <a:xfrm rot="12490329">
                  <a:off x="1182" y="1121"/>
                  <a:ext cx="290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GA</a:t>
                  </a:r>
                </a:p>
              </p:txBody>
            </p:sp>
            <p:sp>
              <p:nvSpPr>
                <p:cNvPr id="31827" name="Text Box 73"/>
                <p:cNvSpPr txBox="1">
                  <a:spLocks noChangeArrowheads="1"/>
                </p:cNvSpPr>
                <p:nvPr/>
              </p:nvSpPr>
              <p:spPr bwMode="auto">
                <a:xfrm rot="12490329">
                  <a:off x="1038" y="1121"/>
                  <a:ext cx="290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GA</a:t>
                  </a:r>
                </a:p>
              </p:txBody>
            </p:sp>
            <p:sp>
              <p:nvSpPr>
                <p:cNvPr id="31828" name="Text Box 74"/>
                <p:cNvSpPr txBox="1">
                  <a:spLocks noChangeArrowheads="1"/>
                </p:cNvSpPr>
                <p:nvPr/>
              </p:nvSpPr>
              <p:spPr bwMode="auto">
                <a:xfrm rot="19205926">
                  <a:off x="1050" y="1136"/>
                  <a:ext cx="377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ATT</a:t>
                  </a:r>
                </a:p>
              </p:txBody>
            </p:sp>
            <p:sp>
              <p:nvSpPr>
                <p:cNvPr id="31829" name="Text Box 75"/>
                <p:cNvSpPr txBox="1">
                  <a:spLocks noChangeArrowheads="1"/>
                </p:cNvSpPr>
                <p:nvPr/>
              </p:nvSpPr>
              <p:spPr bwMode="auto">
                <a:xfrm rot="19205926">
                  <a:off x="1188" y="1183"/>
                  <a:ext cx="203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C</a:t>
                  </a:r>
                </a:p>
              </p:txBody>
            </p:sp>
            <p:sp>
              <p:nvSpPr>
                <p:cNvPr id="31830" name="Text Box 76"/>
                <p:cNvSpPr txBox="1">
                  <a:spLocks noChangeArrowheads="1"/>
                </p:cNvSpPr>
                <p:nvPr/>
              </p:nvSpPr>
              <p:spPr bwMode="auto">
                <a:xfrm rot="19205926">
                  <a:off x="1108" y="1059"/>
                  <a:ext cx="203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ts val="600"/>
                    </a:spcBef>
                    <a:buClr>
                      <a:schemeClr val="accent1"/>
                    </a:buClr>
                    <a:buSzPct val="70000"/>
                    <a:buFont typeface="Wingdings" charset="2"/>
                    <a:buChar char=""/>
                    <a:defRPr sz="24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lr>
                      <a:schemeClr val="accent1"/>
                    </a:buClr>
                    <a:buSzPct val="80000"/>
                    <a:buFont typeface="Wingdings 2" charset="2"/>
                    <a:buChar char=""/>
                    <a:defRPr sz="21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2pPr>
                  <a:lvl3pPr indent="-182563">
                    <a:spcBef>
                      <a:spcPct val="20000"/>
                    </a:spcBef>
                    <a:buClr>
                      <a:srgbClr val="E0752F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3pPr>
                  <a:lvl4pPr marL="1187450" indent="-182563">
                    <a:spcBef>
                      <a:spcPct val="20000"/>
                    </a:spcBef>
                    <a:buClr>
                      <a:srgbClr val="FEC3AE"/>
                    </a:buClr>
                    <a:buSzPct val="60000"/>
                    <a:buFont typeface="Wingdings" charset="2"/>
                    <a:buChar char=""/>
                    <a:defRPr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4pPr>
                  <a:lvl5pPr marL="1462088" indent="-182563">
                    <a:spcBef>
                      <a:spcPct val="20000"/>
                    </a:spcBef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5pPr>
                  <a:lvl6pPr marL="19192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6pPr>
                  <a:lvl7pPr marL="23764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7pPr>
                  <a:lvl8pPr marL="28336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8pPr>
                  <a:lvl9pPr marL="3290888" indent="-18256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BDCAE9"/>
                    </a:buClr>
                    <a:buSzPct val="68000"/>
                    <a:buFont typeface="Wingdings 2" charset="2"/>
                    <a:buChar char=""/>
                    <a:defRPr sz="1600">
                      <a:solidFill>
                        <a:schemeClr val="tx1"/>
                      </a:solidFill>
                      <a:latin typeface="Century Schoolbook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 b="1">
                      <a:latin typeface="Courier New" charset="0"/>
                    </a:rPr>
                    <a:t>C</a:t>
                  </a:r>
                </a:p>
              </p:txBody>
            </p:sp>
          </p:grpSp>
        </p:grpSp>
      </p:grpSp>
      <p:sp useBgFill="1">
        <p:nvSpPr>
          <p:cNvPr id="536654" name="Text Box 78"/>
          <p:cNvSpPr txBox="1">
            <a:spLocks noChangeArrowheads="1"/>
          </p:cNvSpPr>
          <p:nvPr/>
        </p:nvSpPr>
        <p:spPr bwMode="auto">
          <a:xfrm>
            <a:off x="5459414" y="1579563"/>
            <a:ext cx="673261" cy="369332"/>
          </a:xfrm>
          <a:prstGeom prst="rect">
            <a:avLst/>
          </a:prstGeom>
          <a:ln w="254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1" hangingPunct="1">
              <a:defRPr/>
            </a:pPr>
            <a:r>
              <a:rPr lang="en-US" sz="2400" b="1">
                <a:solidFill>
                  <a:srgbClr val="333333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pitchFamily="-106" charset="0"/>
              </a:rPr>
              <a:t>Labs</a:t>
            </a:r>
          </a:p>
        </p:txBody>
      </p:sp>
      <p:grpSp>
        <p:nvGrpSpPr>
          <p:cNvPr id="8" name="Group 79"/>
          <p:cNvGrpSpPr>
            <a:grpSpLocks/>
          </p:cNvGrpSpPr>
          <p:nvPr/>
        </p:nvGrpSpPr>
        <p:grpSpPr bwMode="auto">
          <a:xfrm>
            <a:off x="5943600" y="1196975"/>
            <a:ext cx="4343400" cy="5314950"/>
            <a:chOff x="2784" y="754"/>
            <a:chExt cx="2736" cy="3348"/>
          </a:xfrm>
        </p:grpSpPr>
        <p:sp useBgFill="1">
          <p:nvSpPr>
            <p:cNvPr id="536656" name="Text Box 80"/>
            <p:cNvSpPr txBox="1">
              <a:spLocks noChangeArrowheads="1"/>
            </p:cNvSpPr>
            <p:nvPr/>
          </p:nvSpPr>
          <p:spPr bwMode="auto">
            <a:xfrm>
              <a:off x="3229" y="3903"/>
              <a:ext cx="821" cy="192"/>
            </a:xfrm>
            <a:prstGeom prst="rect">
              <a:avLst/>
            </a:prstGeom>
            <a:ln w="254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2000" b="1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Algorithms</a:t>
              </a:r>
            </a:p>
          </p:txBody>
        </p:sp>
        <p:sp>
          <p:nvSpPr>
            <p:cNvPr id="31758" name="Freeform 81"/>
            <p:cNvSpPr>
              <a:spLocks/>
            </p:cNvSpPr>
            <p:nvPr/>
          </p:nvSpPr>
          <p:spPr bwMode="auto">
            <a:xfrm>
              <a:off x="2784" y="1994"/>
              <a:ext cx="1352" cy="233"/>
            </a:xfrm>
            <a:custGeom>
              <a:avLst/>
              <a:gdLst>
                <a:gd name="T0" fmla="*/ 0 w 1056"/>
                <a:gd name="T1" fmla="*/ 3957 h 2064"/>
                <a:gd name="T2" fmla="*/ 1653 w 1056"/>
                <a:gd name="T3" fmla="*/ 3038 h 2064"/>
                <a:gd name="T4" fmla="*/ 1982 w 1056"/>
                <a:gd name="T5" fmla="*/ 1011 h 2064"/>
                <a:gd name="T6" fmla="*/ 3632 w 1056"/>
                <a:gd name="T7" fmla="*/ 0 h 20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6"/>
                <a:gd name="T13" fmla="*/ 0 h 2064"/>
                <a:gd name="T14" fmla="*/ 1056 w 1056"/>
                <a:gd name="T15" fmla="*/ 2064 h 20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6" h="2064">
                  <a:moveTo>
                    <a:pt x="0" y="2064"/>
                  </a:moveTo>
                  <a:cubicBezTo>
                    <a:pt x="192" y="1952"/>
                    <a:pt x="384" y="1840"/>
                    <a:pt x="480" y="1584"/>
                  </a:cubicBezTo>
                  <a:cubicBezTo>
                    <a:pt x="576" y="1328"/>
                    <a:pt x="480" y="792"/>
                    <a:pt x="576" y="528"/>
                  </a:cubicBezTo>
                  <a:cubicBezTo>
                    <a:pt x="672" y="264"/>
                    <a:pt x="976" y="88"/>
                    <a:pt x="1056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759" name="Freeform 82"/>
            <p:cNvSpPr>
              <a:spLocks/>
            </p:cNvSpPr>
            <p:nvPr/>
          </p:nvSpPr>
          <p:spPr bwMode="auto">
            <a:xfrm rot="399058">
              <a:off x="2784" y="3101"/>
              <a:ext cx="1399" cy="233"/>
            </a:xfrm>
            <a:custGeom>
              <a:avLst/>
              <a:gdLst>
                <a:gd name="T0" fmla="*/ 0 w 960"/>
                <a:gd name="T1" fmla="*/ 871 h 256"/>
                <a:gd name="T2" fmla="*/ 2842 w 960"/>
                <a:gd name="T3" fmla="*/ 54 h 256"/>
                <a:gd name="T4" fmla="*/ 6310 w 960"/>
                <a:gd name="T5" fmla="*/ 543 h 256"/>
                <a:gd name="T6" fmla="*/ 0 60000 65536"/>
                <a:gd name="T7" fmla="*/ 0 60000 65536"/>
                <a:gd name="T8" fmla="*/ 0 60000 65536"/>
                <a:gd name="T9" fmla="*/ 0 w 960"/>
                <a:gd name="T10" fmla="*/ 0 h 256"/>
                <a:gd name="T11" fmla="*/ 960 w 960"/>
                <a:gd name="T12" fmla="*/ 256 h 2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256">
                  <a:moveTo>
                    <a:pt x="0" y="256"/>
                  </a:moveTo>
                  <a:cubicBezTo>
                    <a:pt x="136" y="144"/>
                    <a:pt x="272" y="32"/>
                    <a:pt x="432" y="16"/>
                  </a:cubicBezTo>
                  <a:cubicBezTo>
                    <a:pt x="592" y="0"/>
                    <a:pt x="872" y="136"/>
                    <a:pt x="960" y="16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31760" name="Picture 83" descr="j025110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" y="3177"/>
              <a:ext cx="610" cy="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761" name="Group 84"/>
            <p:cNvGrpSpPr>
              <a:grpSpLocks/>
            </p:cNvGrpSpPr>
            <p:nvPr/>
          </p:nvGrpSpPr>
          <p:grpSpPr bwMode="auto">
            <a:xfrm>
              <a:off x="4176" y="3242"/>
              <a:ext cx="1036" cy="327"/>
              <a:chOff x="4176" y="3268"/>
              <a:chExt cx="1036" cy="327"/>
            </a:xfrm>
          </p:grpSpPr>
          <p:sp>
            <p:nvSpPr>
              <p:cNvPr id="31785" name="Oval 85"/>
              <p:cNvSpPr>
                <a:spLocks noChangeArrowheads="1"/>
              </p:cNvSpPr>
              <p:nvPr/>
            </p:nvSpPr>
            <p:spPr bwMode="auto">
              <a:xfrm>
                <a:off x="4176" y="3268"/>
                <a:ext cx="164" cy="327"/>
              </a:xfrm>
              <a:prstGeom prst="ellipse">
                <a:avLst/>
              </a:prstGeom>
              <a:solidFill>
                <a:srgbClr val="EAEAEA"/>
              </a:solidFill>
              <a:ln w="25400">
                <a:solidFill>
                  <a:srgbClr val="11111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altLang="en-US" sz="1800">
                  <a:latin typeface="Arial" charset="0"/>
                </a:endParaRPr>
              </a:p>
            </p:txBody>
          </p:sp>
          <p:sp>
            <p:nvSpPr>
              <p:cNvPr id="31786" name="Text Box 86"/>
              <p:cNvSpPr txBox="1">
                <a:spLocks noChangeArrowheads="1"/>
              </p:cNvSpPr>
              <p:nvPr/>
            </p:nvSpPr>
            <p:spPr bwMode="auto">
              <a:xfrm>
                <a:off x="4354" y="3288"/>
                <a:ext cx="85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1">
                    <a:solidFill>
                      <a:srgbClr val="333333"/>
                    </a:solidFill>
                    <a:latin typeface="Comic Sans MS" charset="0"/>
                  </a:rPr>
                  <a:t>UniGene</a:t>
                </a:r>
              </a:p>
            </p:txBody>
          </p:sp>
        </p:grpSp>
        <p:sp useBgFill="1">
          <p:nvSpPr>
            <p:cNvPr id="536663" name="Text Box 87"/>
            <p:cNvSpPr txBox="1">
              <a:spLocks noChangeArrowheads="1"/>
            </p:cNvSpPr>
            <p:nvPr/>
          </p:nvSpPr>
          <p:spPr bwMode="auto">
            <a:xfrm>
              <a:off x="3152" y="1920"/>
              <a:ext cx="662" cy="192"/>
            </a:xfrm>
            <a:prstGeom prst="rect">
              <a:avLst/>
            </a:prstGeom>
            <a:ln w="25400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2000" b="1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pitchFamily="-106" charset="0"/>
                </a:rPr>
                <a:t>Curators</a:t>
              </a:r>
            </a:p>
          </p:txBody>
        </p:sp>
        <p:sp>
          <p:nvSpPr>
            <p:cNvPr id="31763" name="Freeform 88"/>
            <p:cNvSpPr>
              <a:spLocks/>
            </p:cNvSpPr>
            <p:nvPr/>
          </p:nvSpPr>
          <p:spPr bwMode="auto">
            <a:xfrm>
              <a:off x="3492" y="2485"/>
              <a:ext cx="800" cy="233"/>
            </a:xfrm>
            <a:custGeom>
              <a:avLst/>
              <a:gdLst>
                <a:gd name="T0" fmla="*/ 0 w 672"/>
                <a:gd name="T1" fmla="*/ 15520 h 480"/>
                <a:gd name="T2" fmla="*/ 1033 w 672"/>
                <a:gd name="T3" fmla="*/ 12420 h 480"/>
                <a:gd name="T4" fmla="*/ 1606 w 672"/>
                <a:gd name="T5" fmla="*/ 0 h 480"/>
                <a:gd name="T6" fmla="*/ 0 60000 65536"/>
                <a:gd name="T7" fmla="*/ 0 60000 65536"/>
                <a:gd name="T8" fmla="*/ 0 60000 65536"/>
                <a:gd name="T9" fmla="*/ 0 w 672"/>
                <a:gd name="T10" fmla="*/ 0 h 480"/>
                <a:gd name="T11" fmla="*/ 672 w 67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480">
                  <a:moveTo>
                    <a:pt x="0" y="480"/>
                  </a:moveTo>
                  <a:cubicBezTo>
                    <a:pt x="160" y="472"/>
                    <a:pt x="320" y="464"/>
                    <a:pt x="432" y="384"/>
                  </a:cubicBezTo>
                  <a:cubicBezTo>
                    <a:pt x="544" y="304"/>
                    <a:pt x="632" y="64"/>
                    <a:pt x="672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1764" name="Freeform 89"/>
            <p:cNvSpPr>
              <a:spLocks/>
            </p:cNvSpPr>
            <p:nvPr/>
          </p:nvSpPr>
          <p:spPr bwMode="auto">
            <a:xfrm rot="20951451">
              <a:off x="3436" y="1613"/>
              <a:ext cx="763" cy="233"/>
            </a:xfrm>
            <a:custGeom>
              <a:avLst/>
              <a:gdLst>
                <a:gd name="T0" fmla="*/ 0 w 768"/>
                <a:gd name="T1" fmla="*/ 633 h 200"/>
                <a:gd name="T2" fmla="*/ 326 w 768"/>
                <a:gd name="T3" fmla="*/ 36 h 200"/>
                <a:gd name="T4" fmla="*/ 743 w 768"/>
                <a:gd name="T5" fmla="*/ 833 h 200"/>
                <a:gd name="T6" fmla="*/ 0 60000 65536"/>
                <a:gd name="T7" fmla="*/ 0 60000 65536"/>
                <a:gd name="T8" fmla="*/ 0 60000 65536"/>
                <a:gd name="T9" fmla="*/ 0 w 768"/>
                <a:gd name="T10" fmla="*/ 0 h 200"/>
                <a:gd name="T11" fmla="*/ 768 w 768"/>
                <a:gd name="T12" fmla="*/ 200 h 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68" h="200">
                  <a:moveTo>
                    <a:pt x="0" y="152"/>
                  </a:moveTo>
                  <a:cubicBezTo>
                    <a:pt x="104" y="76"/>
                    <a:pt x="208" y="0"/>
                    <a:pt x="336" y="8"/>
                  </a:cubicBezTo>
                  <a:cubicBezTo>
                    <a:pt x="464" y="16"/>
                    <a:pt x="696" y="168"/>
                    <a:pt x="768" y="2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1765" name="Group 90"/>
            <p:cNvGrpSpPr>
              <a:grpSpLocks/>
            </p:cNvGrpSpPr>
            <p:nvPr/>
          </p:nvGrpSpPr>
          <p:grpSpPr bwMode="auto">
            <a:xfrm>
              <a:off x="4176" y="754"/>
              <a:ext cx="990" cy="331"/>
              <a:chOff x="4176" y="1176"/>
              <a:chExt cx="990" cy="331"/>
            </a:xfrm>
          </p:grpSpPr>
          <p:sp>
            <p:nvSpPr>
              <p:cNvPr id="31783" name="Oval 91"/>
              <p:cNvSpPr>
                <a:spLocks noChangeArrowheads="1"/>
              </p:cNvSpPr>
              <p:nvPr/>
            </p:nvSpPr>
            <p:spPr bwMode="auto">
              <a:xfrm>
                <a:off x="4176" y="1180"/>
                <a:ext cx="164" cy="327"/>
              </a:xfrm>
              <a:prstGeom prst="ellipse">
                <a:avLst/>
              </a:prstGeom>
              <a:solidFill>
                <a:srgbClr val="EAEAEA"/>
              </a:solidFill>
              <a:ln w="25400">
                <a:solidFill>
                  <a:srgbClr val="11111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altLang="en-US" sz="1800">
                  <a:latin typeface="Arial" charset="0"/>
                </a:endParaRPr>
              </a:p>
            </p:txBody>
          </p:sp>
          <p:sp>
            <p:nvSpPr>
              <p:cNvPr id="31784" name="Text Box 92"/>
              <p:cNvSpPr txBox="1">
                <a:spLocks noChangeArrowheads="1"/>
              </p:cNvSpPr>
              <p:nvPr/>
            </p:nvSpPr>
            <p:spPr bwMode="auto">
              <a:xfrm>
                <a:off x="4382" y="1176"/>
                <a:ext cx="7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1">
                    <a:solidFill>
                      <a:srgbClr val="333333"/>
                    </a:solidFill>
                    <a:latin typeface="Comic Sans MS" charset="0"/>
                  </a:rPr>
                  <a:t>RefSeq</a:t>
                </a:r>
              </a:p>
            </p:txBody>
          </p:sp>
        </p:grpSp>
        <p:grpSp>
          <p:nvGrpSpPr>
            <p:cNvPr id="31766" name="Group 93"/>
            <p:cNvGrpSpPr>
              <a:grpSpLocks/>
            </p:cNvGrpSpPr>
            <p:nvPr/>
          </p:nvGrpSpPr>
          <p:grpSpPr bwMode="auto">
            <a:xfrm>
              <a:off x="4188" y="1756"/>
              <a:ext cx="1024" cy="366"/>
              <a:chOff x="4176" y="2142"/>
              <a:chExt cx="1024" cy="366"/>
            </a:xfrm>
          </p:grpSpPr>
          <p:sp>
            <p:nvSpPr>
              <p:cNvPr id="31781" name="Oval 94"/>
              <p:cNvSpPr>
                <a:spLocks noChangeArrowheads="1"/>
              </p:cNvSpPr>
              <p:nvPr/>
            </p:nvSpPr>
            <p:spPr bwMode="auto">
              <a:xfrm>
                <a:off x="4176" y="2164"/>
                <a:ext cx="164" cy="327"/>
              </a:xfrm>
              <a:prstGeom prst="ellipse">
                <a:avLst/>
              </a:prstGeom>
              <a:solidFill>
                <a:srgbClr val="EAEAEA"/>
              </a:solidFill>
              <a:ln w="25400">
                <a:solidFill>
                  <a:srgbClr val="11111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altLang="en-US" sz="1800">
                  <a:latin typeface="Arial" charset="0"/>
                </a:endParaRPr>
              </a:p>
            </p:txBody>
          </p:sp>
          <p:sp>
            <p:nvSpPr>
              <p:cNvPr id="31782" name="Text Box 95"/>
              <p:cNvSpPr txBox="1">
                <a:spLocks noChangeArrowheads="1"/>
              </p:cNvSpPr>
              <p:nvPr/>
            </p:nvSpPr>
            <p:spPr bwMode="auto">
              <a:xfrm>
                <a:off x="4371" y="2142"/>
                <a:ext cx="829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 charset="2"/>
                  <a:buChar char=""/>
                  <a:defRPr sz="24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1pPr>
                <a:lvl2pPr marL="37931725" indent="-37474525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 charset="2"/>
                  <a:buChar char=""/>
                  <a:defRPr sz="21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2pPr>
                <a:lvl3pPr indent="-182563">
                  <a:spcBef>
                    <a:spcPct val="20000"/>
                  </a:spcBef>
                  <a:buClr>
                    <a:srgbClr val="E0752F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3pPr>
                <a:lvl4pPr marL="1187450" indent="-182563">
                  <a:spcBef>
                    <a:spcPct val="20000"/>
                  </a:spcBef>
                  <a:buClr>
                    <a:srgbClr val="FEC3AE"/>
                  </a:buClr>
                  <a:buSzPct val="60000"/>
                  <a:buFont typeface="Wingdings" charset="2"/>
                  <a:buChar char=""/>
                  <a:defRPr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4pPr>
                <a:lvl5pPr marL="1462088" indent="-182563">
                  <a:spcBef>
                    <a:spcPct val="20000"/>
                  </a:spcBef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5pPr>
                <a:lvl6pPr marL="19192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6pPr>
                <a:lvl7pPr marL="23764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7pPr>
                <a:lvl8pPr marL="28336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8pPr>
                <a:lvl9pPr marL="3290888" indent="-182563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BDCAE9"/>
                  </a:buClr>
                  <a:buSzPct val="68000"/>
                  <a:buFont typeface="Wingdings 2" charset="2"/>
                  <a:buChar char=""/>
                  <a:defRPr sz="1600">
                    <a:solidFill>
                      <a:schemeClr val="tx1"/>
                    </a:solidFill>
                    <a:latin typeface="Century Schoolbook" charset="0"/>
                    <a:ea typeface="ＭＳ Ｐゴシック" charset="-128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333333"/>
                    </a:solidFill>
                    <a:latin typeface="Comic Sans MS" charset="0"/>
                  </a:rPr>
                  <a:t>Genome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b="1">
                    <a:solidFill>
                      <a:srgbClr val="333333"/>
                    </a:solidFill>
                    <a:latin typeface="Comic Sans MS" charset="0"/>
                  </a:rPr>
                  <a:t>Assembly</a:t>
                </a:r>
              </a:p>
            </p:txBody>
          </p:sp>
        </p:grpSp>
        <p:sp>
          <p:nvSpPr>
            <p:cNvPr id="31767" name="Text Box 96"/>
            <p:cNvSpPr txBox="1">
              <a:spLocks noChangeArrowheads="1"/>
            </p:cNvSpPr>
            <p:nvPr/>
          </p:nvSpPr>
          <p:spPr bwMode="auto">
            <a:xfrm>
              <a:off x="4296" y="1162"/>
              <a:ext cx="80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70000"/>
                <a:buFont typeface="Wingdings" charset="2"/>
                <a:buChar char=""/>
                <a:defRPr sz="2400">
                  <a:solidFill>
                    <a:schemeClr val="tx1"/>
                  </a:solidFill>
                  <a:latin typeface="Century Schoolbook" charset="0"/>
                  <a:ea typeface="ＭＳ Ｐゴシック" charset="-128"/>
                </a:defRPr>
              </a:lvl1pPr>
              <a:lvl2pPr marL="37931725" indent="-37474525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charset="2"/>
                <a:buChar char=""/>
                <a:defRPr sz="2100">
                  <a:solidFill>
                    <a:schemeClr val="tx1"/>
                  </a:solidFill>
                  <a:latin typeface="Century Schoolbook" charset="0"/>
                  <a:ea typeface="ＭＳ Ｐゴシック" charset="-128"/>
                </a:defRPr>
              </a:lvl2pPr>
              <a:lvl3pPr indent="-182563">
                <a:spcBef>
                  <a:spcPct val="20000"/>
                </a:spcBef>
                <a:buClr>
                  <a:srgbClr val="E0752F"/>
                </a:buClr>
                <a:buSzPct val="60000"/>
                <a:buFont typeface="Wingdings" charset="2"/>
                <a:buChar char=""/>
                <a:defRPr>
                  <a:solidFill>
                    <a:schemeClr val="tx1"/>
                  </a:solidFill>
                  <a:latin typeface="Century Schoolbook" charset="0"/>
                  <a:ea typeface="ＭＳ Ｐゴシック" charset="-128"/>
                </a:defRPr>
              </a:lvl3pPr>
              <a:lvl4pPr marL="1187450" indent="-182563">
                <a:spcBef>
                  <a:spcPct val="20000"/>
                </a:spcBef>
                <a:buClr>
                  <a:srgbClr val="FEC3AE"/>
                </a:buClr>
                <a:buSzPct val="60000"/>
                <a:buFont typeface="Wingdings" charset="2"/>
                <a:buChar char=""/>
                <a:defRPr>
                  <a:solidFill>
                    <a:schemeClr val="tx1"/>
                  </a:solidFill>
                  <a:latin typeface="Century Schoolbook" charset="0"/>
                  <a:ea typeface="ＭＳ Ｐゴシック" charset="-128"/>
                </a:defRPr>
              </a:lvl4pPr>
              <a:lvl5pPr marL="1462088" indent="-182563">
                <a:spcBef>
                  <a:spcPct val="20000"/>
                </a:spcBef>
                <a:buClr>
                  <a:srgbClr val="BDCAE9"/>
                </a:buClr>
                <a:buSzPct val="68000"/>
                <a:buFont typeface="Wingdings 2" charset="2"/>
                <a:buChar char=""/>
                <a:defRPr sz="1600">
                  <a:solidFill>
                    <a:schemeClr val="tx1"/>
                  </a:solidFill>
                  <a:latin typeface="Century Schoolbook" charset="0"/>
                  <a:ea typeface="ＭＳ Ｐゴシック" charset="-128"/>
                </a:defRPr>
              </a:lvl5pPr>
              <a:lvl6pPr marL="1919288" indent="-1825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DCAE9"/>
                </a:buClr>
                <a:buSzPct val="68000"/>
                <a:buFont typeface="Wingdings 2" charset="2"/>
                <a:buChar char=""/>
                <a:defRPr sz="1600">
                  <a:solidFill>
                    <a:schemeClr val="tx1"/>
                  </a:solidFill>
                  <a:latin typeface="Century Schoolbook" charset="0"/>
                  <a:ea typeface="ＭＳ Ｐゴシック" charset="-128"/>
                </a:defRPr>
              </a:lvl6pPr>
              <a:lvl7pPr marL="2376488" indent="-1825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DCAE9"/>
                </a:buClr>
                <a:buSzPct val="68000"/>
                <a:buFont typeface="Wingdings 2" charset="2"/>
                <a:buChar char=""/>
                <a:defRPr sz="1600">
                  <a:solidFill>
                    <a:schemeClr val="tx1"/>
                  </a:solidFill>
                  <a:latin typeface="Century Schoolbook" charset="0"/>
                  <a:ea typeface="ＭＳ Ｐゴシック" charset="-128"/>
                </a:defRPr>
              </a:lvl7pPr>
              <a:lvl8pPr marL="2833688" indent="-1825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DCAE9"/>
                </a:buClr>
                <a:buSzPct val="68000"/>
                <a:buFont typeface="Wingdings 2" charset="2"/>
                <a:buChar char=""/>
                <a:defRPr sz="1600">
                  <a:solidFill>
                    <a:schemeClr val="tx1"/>
                  </a:solidFill>
                  <a:latin typeface="Century Schoolbook" charset="0"/>
                  <a:ea typeface="ＭＳ Ｐゴシック" charset="-128"/>
                </a:defRPr>
              </a:lvl8pPr>
              <a:lvl9pPr marL="3290888" indent="-1825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DCAE9"/>
                </a:buClr>
                <a:buSzPct val="68000"/>
                <a:buFont typeface="Wingdings 2" charset="2"/>
                <a:buChar char=""/>
                <a:defRPr sz="1600">
                  <a:solidFill>
                    <a:schemeClr val="tx1"/>
                  </a:solidFill>
                  <a:latin typeface="Century Schoolbook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>
                  <a:latin typeface="Arial" charset="0"/>
                </a:rPr>
                <a:t>TATAGCCG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>
                  <a:latin typeface="Arial" charset="0"/>
                </a:rPr>
                <a:t>AGCTCCGATA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b="1">
                  <a:latin typeface="Arial" charset="0"/>
                </a:rPr>
                <a:t>CCGATGACAA</a:t>
              </a:r>
            </a:p>
          </p:txBody>
        </p:sp>
        <p:sp>
          <p:nvSpPr>
            <p:cNvPr id="31768" name="Line 97"/>
            <p:cNvSpPr>
              <a:spLocks noChangeShapeType="1"/>
            </p:cNvSpPr>
            <p:nvPr/>
          </p:nvSpPr>
          <p:spPr bwMode="auto">
            <a:xfrm>
              <a:off x="4368" y="2254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69" name="Line 98"/>
            <p:cNvSpPr>
              <a:spLocks noChangeShapeType="1"/>
            </p:cNvSpPr>
            <p:nvPr/>
          </p:nvSpPr>
          <p:spPr bwMode="auto">
            <a:xfrm>
              <a:off x="4464" y="2350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0" name="Line 99"/>
            <p:cNvSpPr>
              <a:spLocks noChangeShapeType="1"/>
            </p:cNvSpPr>
            <p:nvPr/>
          </p:nvSpPr>
          <p:spPr bwMode="auto">
            <a:xfrm>
              <a:off x="4416" y="2446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1" name="Line 100"/>
            <p:cNvSpPr>
              <a:spLocks noChangeShapeType="1"/>
            </p:cNvSpPr>
            <p:nvPr/>
          </p:nvSpPr>
          <p:spPr bwMode="auto">
            <a:xfrm>
              <a:off x="4512" y="3718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2" name="Line 101"/>
            <p:cNvSpPr>
              <a:spLocks noChangeShapeType="1"/>
            </p:cNvSpPr>
            <p:nvPr/>
          </p:nvSpPr>
          <p:spPr bwMode="auto">
            <a:xfrm>
              <a:off x="4512" y="381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3" name="Line 102"/>
            <p:cNvSpPr>
              <a:spLocks noChangeShapeType="1"/>
            </p:cNvSpPr>
            <p:nvPr/>
          </p:nvSpPr>
          <p:spPr bwMode="auto">
            <a:xfrm>
              <a:off x="4512" y="386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4" name="Line 103"/>
            <p:cNvSpPr>
              <a:spLocks noChangeShapeType="1"/>
            </p:cNvSpPr>
            <p:nvPr/>
          </p:nvSpPr>
          <p:spPr bwMode="auto">
            <a:xfrm>
              <a:off x="4512" y="391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5" name="Line 104"/>
            <p:cNvSpPr>
              <a:spLocks noChangeShapeType="1"/>
            </p:cNvSpPr>
            <p:nvPr/>
          </p:nvSpPr>
          <p:spPr bwMode="auto">
            <a:xfrm>
              <a:off x="4512" y="395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6" name="Line 105"/>
            <p:cNvSpPr>
              <a:spLocks noChangeShapeType="1"/>
            </p:cNvSpPr>
            <p:nvPr/>
          </p:nvSpPr>
          <p:spPr bwMode="auto">
            <a:xfrm>
              <a:off x="4512" y="376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7" name="Line 106"/>
            <p:cNvSpPr>
              <a:spLocks noChangeShapeType="1"/>
            </p:cNvSpPr>
            <p:nvPr/>
          </p:nvSpPr>
          <p:spPr bwMode="auto">
            <a:xfrm>
              <a:off x="4512" y="4006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8" name="Line 107"/>
            <p:cNvSpPr>
              <a:spLocks noChangeShapeType="1"/>
            </p:cNvSpPr>
            <p:nvPr/>
          </p:nvSpPr>
          <p:spPr bwMode="auto">
            <a:xfrm>
              <a:off x="4512" y="405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779" name="Line 108"/>
            <p:cNvSpPr>
              <a:spLocks noChangeShapeType="1"/>
            </p:cNvSpPr>
            <p:nvPr/>
          </p:nvSpPr>
          <p:spPr bwMode="auto">
            <a:xfrm>
              <a:off x="4512" y="4102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pic>
          <p:nvPicPr>
            <p:cNvPr id="31780" name="Picture 109" descr="PE01561_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" y="1312"/>
              <a:ext cx="960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6686" name="Text Box 110"/>
          <p:cNvSpPr txBox="1">
            <a:spLocks noChangeArrowheads="1"/>
          </p:cNvSpPr>
          <p:nvPr/>
        </p:nvSpPr>
        <p:spPr bwMode="auto">
          <a:xfrm>
            <a:off x="6362701" y="3438526"/>
            <a:ext cx="1514475" cy="16160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2000">
              <a:solidFill>
                <a:srgbClr val="FFFF00"/>
              </a:solidFill>
              <a:latin typeface="Comic Sans MS" charset="0"/>
            </a:endParaRPr>
          </a:p>
          <a:p>
            <a:pPr eaLnBrk="1" hangingPunct="1">
              <a:defRPr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Updated </a:t>
            </a:r>
          </a:p>
          <a:p>
            <a:pPr eaLnBrk="1" hangingPunct="1">
              <a:defRPr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continually </a:t>
            </a:r>
          </a:p>
          <a:p>
            <a:pPr eaLnBrk="1" hangingPunct="1">
              <a:defRPr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by NCBI</a:t>
            </a:r>
          </a:p>
          <a:p>
            <a:pPr eaLnBrk="1" hangingPunct="1">
              <a:defRPr/>
            </a:pPr>
            <a:endParaRPr lang="en-US" altLang="en-US" sz="20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536687" name="Text Box 111"/>
          <p:cNvSpPr txBox="1">
            <a:spLocks noChangeArrowheads="1"/>
          </p:cNvSpPr>
          <p:nvPr/>
        </p:nvSpPr>
        <p:spPr bwMode="auto">
          <a:xfrm>
            <a:off x="3048001" y="5486401"/>
            <a:ext cx="2132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charset="2"/>
              <a:buChar char=""/>
              <a:defRPr sz="24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2pPr>
            <a:lvl3pPr indent="-182563">
              <a:spcBef>
                <a:spcPct val="20000"/>
              </a:spcBef>
              <a:buClr>
                <a:srgbClr val="E0752F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3pPr>
            <a:lvl4pPr marL="1187450" indent="-182563">
              <a:spcBef>
                <a:spcPct val="20000"/>
              </a:spcBef>
              <a:buClr>
                <a:srgbClr val="FEC3AE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4pPr>
            <a:lvl5pPr marL="1462088" indent="-182563">
              <a:spcBef>
                <a:spcPct val="20000"/>
              </a:spcBef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5pPr>
            <a:lvl6pPr marL="19192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6pPr>
            <a:lvl7pPr marL="23764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7pPr>
            <a:lvl8pPr marL="28336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8pPr>
            <a:lvl9pPr marL="32908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 Updated ONLY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by submitters</a:t>
            </a:r>
          </a:p>
        </p:txBody>
      </p:sp>
    </p:spTree>
    <p:extLst>
      <p:ext uri="{BB962C8B-B14F-4D97-AF65-F5344CB8AC3E}">
        <p14:creationId xmlns:p14="http://schemas.microsoft.com/office/powerpoint/2010/main" val="137087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3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6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8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024179" y="163647"/>
            <a:ext cx="10515600" cy="1325563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pitchFamily="-106" charset="-128"/>
                <a:cs typeface="ＭＳ Ｐゴシック" pitchFamily="-106" charset="-128"/>
              </a:rPr>
              <a:t>Sequence Databases at NCBI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73625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C00000"/>
                </a:solidFill>
              </a:rPr>
              <a:t>Primary</a:t>
            </a:r>
          </a:p>
          <a:p>
            <a:pPr lvl="1" eaLnBrk="1" hangingPunct="1"/>
            <a:r>
              <a:rPr lang="en-US" altLang="en-US" b="1" dirty="0"/>
              <a:t>GenBank: </a:t>
            </a:r>
            <a:r>
              <a:rPr lang="en-US" altLang="en-US" dirty="0"/>
              <a:t>NCBI’s primary sequence database</a:t>
            </a:r>
          </a:p>
          <a:p>
            <a:pPr lvl="1" eaLnBrk="1" hangingPunct="1"/>
            <a:r>
              <a:rPr lang="en-US" altLang="en-US" b="1" dirty="0"/>
              <a:t>Trace Archive: </a:t>
            </a:r>
            <a:r>
              <a:rPr lang="en-US" altLang="en-US" dirty="0"/>
              <a:t>reads from capillary sequencers (</a:t>
            </a:r>
            <a:r>
              <a:rPr lang="en-US" altLang="en-US" b="1" dirty="0"/>
              <a:t>TAR</a:t>
            </a:r>
            <a:r>
              <a:rPr lang="en-US" altLang="en-US" dirty="0"/>
              <a:t>) </a:t>
            </a:r>
          </a:p>
          <a:p>
            <a:pPr lvl="1" eaLnBrk="1" hangingPunct="1"/>
            <a:r>
              <a:rPr lang="en-US" altLang="en-US" b="1" dirty="0"/>
              <a:t>Sequence Read Archive (SRA)</a:t>
            </a:r>
            <a:r>
              <a:rPr lang="en-US" altLang="en-US" dirty="0"/>
              <a:t>: next generation data</a:t>
            </a:r>
          </a:p>
          <a:p>
            <a:pPr eaLnBrk="1" hangingPunct="1"/>
            <a:endParaRPr lang="en-US" altLang="en-US" b="1" dirty="0"/>
          </a:p>
          <a:p>
            <a:pPr eaLnBrk="1" hangingPunct="1"/>
            <a:r>
              <a:rPr lang="en-US" altLang="en-US" b="1" dirty="0">
                <a:solidFill>
                  <a:srgbClr val="C00000"/>
                </a:solidFill>
              </a:rPr>
              <a:t>Derivative</a:t>
            </a:r>
          </a:p>
          <a:p>
            <a:pPr lvl="1" eaLnBrk="1" hangingPunct="1"/>
            <a:r>
              <a:rPr lang="en-US" altLang="en-US" dirty="0" err="1"/>
              <a:t>GenPept</a:t>
            </a:r>
            <a:r>
              <a:rPr lang="en-US" altLang="en-US" dirty="0"/>
              <a:t> (GenBank translations)</a:t>
            </a:r>
          </a:p>
          <a:p>
            <a:pPr lvl="1" eaLnBrk="1" hangingPunct="1"/>
            <a:r>
              <a:rPr lang="en-US" altLang="en-US" dirty="0"/>
              <a:t>Outside Protein (</a:t>
            </a:r>
            <a:r>
              <a:rPr lang="en-US" altLang="en-US" dirty="0" err="1"/>
              <a:t>UniProt</a:t>
            </a:r>
            <a:r>
              <a:rPr lang="en-US" altLang="en-US" dirty="0"/>
              <a:t>—Swiss-</a:t>
            </a:r>
            <a:r>
              <a:rPr lang="en-US" altLang="en-US" dirty="0" err="1"/>
              <a:t>Prot</a:t>
            </a:r>
            <a:r>
              <a:rPr lang="en-US" altLang="en-US" dirty="0"/>
              <a:t>, PDB) </a:t>
            </a:r>
          </a:p>
          <a:p>
            <a:pPr lvl="1" eaLnBrk="1" hangingPunct="1"/>
            <a:r>
              <a:rPr lang="en-US" altLang="en-US" dirty="0"/>
              <a:t>NCBI Reference Sequences </a:t>
            </a:r>
            <a:r>
              <a:rPr lang="en-US" altLang="en-US" b="1" dirty="0">
                <a:solidFill>
                  <a:srgbClr val="FF6600"/>
                </a:solidFill>
              </a:rPr>
              <a:t>(</a:t>
            </a:r>
            <a:r>
              <a:rPr lang="en-US" altLang="en-US" b="1" dirty="0" err="1">
                <a:solidFill>
                  <a:srgbClr val="FF6600"/>
                </a:solidFill>
              </a:rPr>
              <a:t>RefSeq</a:t>
            </a:r>
            <a:r>
              <a:rPr lang="en-US" altLang="en-US" b="1" dirty="0">
                <a:solidFill>
                  <a:srgbClr val="FF6600"/>
                </a:solidFill>
              </a:rPr>
              <a:t>)</a:t>
            </a:r>
          </a:p>
          <a:p>
            <a:pPr lvl="1" eaLnBrk="1" hangingPunct="1"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2991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97504" y="245024"/>
            <a:ext cx="7984623" cy="923330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rtl="1" eaLnBrk="1" hangingPunct="1"/>
            <a:r>
              <a:rPr lang="en-US" altLang="en-US" b="1" dirty="0"/>
              <a:t>GENBANK -</a:t>
            </a:r>
            <a:r>
              <a:rPr lang="en-US" altLang="en-US" sz="6000" b="1" cap="none" dirty="0"/>
              <a:t> </a:t>
            </a:r>
            <a:r>
              <a:rPr lang="en-US" altLang="en-US" sz="3600" b="1" dirty="0"/>
              <a:t>PRIMARY SEQUENCE DB (2)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206367" y="1338927"/>
            <a:ext cx="9491353" cy="5486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Three collaborating databases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 dirty="0"/>
              <a:t>International Nucleotide Sequence Database Collaboration</a:t>
            </a:r>
          </a:p>
          <a:p>
            <a:pPr marL="822325" lvl="1" indent="-457200">
              <a:lnSpc>
                <a:spcPct val="80000"/>
              </a:lnSpc>
              <a:buFont typeface="Century Schoolbook" charset="0"/>
              <a:buAutoNum type="arabicPeriod"/>
            </a:pPr>
            <a:endParaRPr lang="en-US" altLang="en-US" dirty="0"/>
          </a:p>
          <a:p>
            <a:pPr marL="822325" lvl="1" indent="-457200">
              <a:lnSpc>
                <a:spcPct val="80000"/>
              </a:lnSpc>
              <a:buFont typeface="Century Schoolbook" charset="0"/>
              <a:buAutoNum type="arabicPeriod"/>
            </a:pPr>
            <a:r>
              <a:rPr lang="en-US" altLang="en-US" dirty="0"/>
              <a:t>GenBank</a:t>
            </a:r>
          </a:p>
          <a:p>
            <a:pPr marL="822325" lvl="1" indent="-457200">
              <a:lnSpc>
                <a:spcPct val="80000"/>
              </a:lnSpc>
              <a:buFont typeface="Century Schoolbook" charset="0"/>
              <a:buAutoNum type="arabicPeriod"/>
            </a:pPr>
            <a:endParaRPr lang="en-US" altLang="en-US" dirty="0"/>
          </a:p>
          <a:p>
            <a:pPr marL="822325" lvl="1" indent="-457200">
              <a:lnSpc>
                <a:spcPct val="80000"/>
              </a:lnSpc>
              <a:buFont typeface="Century Schoolbook" charset="0"/>
              <a:buAutoNum type="arabicPeriod"/>
            </a:pPr>
            <a:r>
              <a:rPr lang="en-US" altLang="en-US" dirty="0"/>
              <a:t>DNA Database of Japan (</a:t>
            </a:r>
            <a:r>
              <a:rPr lang="en-US" altLang="en-US" b="1" dirty="0"/>
              <a:t>DDBJ</a:t>
            </a:r>
            <a:r>
              <a:rPr lang="en-US" altLang="en-US" dirty="0"/>
              <a:t>) </a:t>
            </a:r>
          </a:p>
          <a:p>
            <a:pPr marL="822325" lvl="1" indent="-457200">
              <a:lnSpc>
                <a:spcPct val="80000"/>
              </a:lnSpc>
              <a:buFont typeface="Century Schoolbook" charset="0"/>
              <a:buAutoNum type="arabicPeriod"/>
            </a:pPr>
            <a:endParaRPr lang="en-US" altLang="en-US" dirty="0"/>
          </a:p>
          <a:p>
            <a:pPr marL="822325" lvl="1" indent="-457200">
              <a:lnSpc>
                <a:spcPct val="80000"/>
              </a:lnSpc>
              <a:buFont typeface="Century Schoolbook" charset="0"/>
              <a:buAutoNum type="arabicPeriod"/>
            </a:pPr>
            <a:r>
              <a:rPr lang="en-US" altLang="en-US" dirty="0"/>
              <a:t>European (EMBL) Database</a:t>
            </a:r>
            <a:endParaRPr lang="en-US" alt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DB469-AAFD-3F46-B3D5-24C67287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185" y="2383971"/>
            <a:ext cx="5877875" cy="42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00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Rectangle 2">
            <a:extLst>
              <a:ext uri="{FF2B5EF4-FFF2-40B4-BE49-F238E27FC236}">
                <a16:creationId xmlns:a16="http://schemas.microsoft.com/office/drawing/2014/main" id="{1BEAB1D2-FCD3-5E40-AAB6-DA54FB1837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altLang="en-US" dirty="0"/>
              <a:t>Sequence repositories - </a:t>
            </a:r>
            <a:r>
              <a:rPr lang="en-GB" altLang="en-US" b="1" dirty="0"/>
              <a:t>GenBank</a:t>
            </a:r>
            <a:r>
              <a:rPr lang="en-GB" altLang="en-US" dirty="0"/>
              <a:t> </a:t>
            </a:r>
            <a:r>
              <a:rPr lang="en-GB" altLang="en-US" i="1" dirty="0"/>
              <a:t>et al.</a:t>
            </a:r>
            <a:endParaRPr lang="en-US" altLang="en-US" i="1" dirty="0"/>
          </a:p>
        </p:txBody>
      </p:sp>
      <p:sp>
        <p:nvSpPr>
          <p:cNvPr id="807939" name="Rectangle 3">
            <a:extLst>
              <a:ext uri="{FF2B5EF4-FFF2-40B4-BE49-F238E27FC236}">
                <a16:creationId xmlns:a16="http://schemas.microsoft.com/office/drawing/2014/main" id="{EF6DF6BB-63BE-D745-85DE-BB3E95500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altLang="en-US" b="1" dirty="0"/>
              <a:t>GenBank / EMBL / DDBJ </a:t>
            </a:r>
          </a:p>
          <a:p>
            <a:pPr marL="0" indent="0">
              <a:buNone/>
            </a:pPr>
            <a:endParaRPr lang="en-US" altLang="en-US" b="1" dirty="0"/>
          </a:p>
          <a:p>
            <a:pPr lvl="1"/>
            <a:r>
              <a:rPr lang="en-US" altLang="en-US" sz="2800" dirty="0"/>
              <a:t>Highly redundant (many versions of same gene)</a:t>
            </a:r>
          </a:p>
          <a:p>
            <a:pPr lvl="1"/>
            <a:r>
              <a:rPr lang="en-US" altLang="en-US" sz="2800" dirty="0">
                <a:solidFill>
                  <a:srgbClr val="FF0000"/>
                </a:solidFill>
              </a:rPr>
              <a:t>Cross-updated daily</a:t>
            </a:r>
          </a:p>
          <a:p>
            <a:pPr lvl="1"/>
            <a:r>
              <a:rPr lang="en-US" altLang="en-US" sz="2800" dirty="0"/>
              <a:t>Version history is recorded</a:t>
            </a:r>
          </a:p>
          <a:p>
            <a:pPr lvl="2"/>
            <a:r>
              <a:rPr lang="en-US" altLang="en-US" sz="2400" dirty="0"/>
              <a:t>Previous sequence records can be retrieved</a:t>
            </a:r>
          </a:p>
          <a:p>
            <a:pPr lvl="1"/>
            <a:r>
              <a:rPr lang="en-US" altLang="en-US" sz="2800" dirty="0"/>
              <a:t>Contigs/HTGS (100-200 kb) finishing at different stages</a:t>
            </a:r>
          </a:p>
          <a:p>
            <a:pPr lvl="2"/>
            <a:r>
              <a:rPr lang="en-US" altLang="en-US" sz="2400" dirty="0"/>
              <a:t>Draft</a:t>
            </a:r>
            <a:r>
              <a:rPr lang="da-DK" altLang="en-US" sz="2400" dirty="0"/>
              <a:t> </a:t>
            </a:r>
            <a:r>
              <a:rPr lang="da-DK" altLang="en-US" sz="2400" dirty="0">
                <a:sym typeface="Wingdings" pitchFamily="2" charset="2"/>
              </a:rPr>
              <a:t></a:t>
            </a:r>
            <a:r>
              <a:rPr lang="en-US" altLang="en-US" sz="2400" dirty="0"/>
              <a:t> </a:t>
            </a:r>
            <a:r>
              <a:rPr lang="da-DK" altLang="en-US" sz="2400" dirty="0"/>
              <a:t>F</a:t>
            </a:r>
            <a:r>
              <a:rPr lang="en-US" altLang="en-US" sz="2400" dirty="0" err="1"/>
              <a:t>inished</a:t>
            </a:r>
            <a:endParaRPr lang="da-DK" altLang="en-US" sz="2400" dirty="0"/>
          </a:p>
          <a:p>
            <a:pPr lvl="1"/>
            <a:r>
              <a:rPr lang="da-DK" altLang="en-US" sz="2800" dirty="0" err="1"/>
              <a:t>Includes</a:t>
            </a:r>
            <a:r>
              <a:rPr lang="da-DK" altLang="en-US" sz="2800" dirty="0"/>
              <a:t> </a:t>
            </a:r>
            <a:r>
              <a:rPr lang="da-DK" altLang="en-US" sz="2800" dirty="0" err="1"/>
              <a:t>genomic</a:t>
            </a:r>
            <a:r>
              <a:rPr lang="da-DK" altLang="en-US" sz="2800" dirty="0"/>
              <a:t> DNA, </a:t>
            </a:r>
            <a:r>
              <a:rPr lang="da-DK" altLang="en-US" sz="2800" dirty="0" err="1"/>
              <a:t>cDNA</a:t>
            </a:r>
            <a:r>
              <a:rPr lang="da-DK" altLang="en-US" sz="2800" dirty="0"/>
              <a:t>, </a:t>
            </a:r>
            <a:r>
              <a:rPr lang="da-DK" altLang="en-US" sz="2800" dirty="0" err="1"/>
              <a:t>ESTs</a:t>
            </a:r>
            <a:r>
              <a:rPr lang="da-DK" altLang="en-US" sz="2800" dirty="0"/>
              <a:t>, </a:t>
            </a:r>
            <a:r>
              <a:rPr lang="da-DK" altLang="en-US" sz="2800" dirty="0" err="1"/>
              <a:t>translated</a:t>
            </a:r>
            <a:r>
              <a:rPr lang="da-DK" altLang="en-US" sz="2800" dirty="0"/>
              <a:t> </a:t>
            </a:r>
            <a:r>
              <a:rPr lang="da-DK" altLang="en-US" sz="2800" dirty="0" err="1"/>
              <a:t>peptides</a:t>
            </a:r>
            <a:endParaRPr lang="en-US" altLang="en-US" sz="2800" dirty="0"/>
          </a:p>
          <a:p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6730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>
            <a:extLst>
              <a:ext uri="{FF2B5EF4-FFF2-40B4-BE49-F238E27FC236}">
                <a16:creationId xmlns:a16="http://schemas.microsoft.com/office/drawing/2014/main" id="{41835571-9E56-C649-ACDC-194CF3C6FF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altLang="en-US" dirty="0"/>
              <a:t>Non-redundant and Curated databases</a:t>
            </a:r>
            <a:endParaRPr lang="en-US" altLang="en-US" dirty="0"/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4617F047-CFF5-9B44-BAB1-C538F1577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Non-redundant</a:t>
            </a:r>
          </a:p>
          <a:p>
            <a:pPr lvl="1"/>
            <a:r>
              <a:rPr lang="en-US" altLang="en-US" sz="3200" dirty="0"/>
              <a:t>Manual or automatic curation</a:t>
            </a:r>
          </a:p>
          <a:p>
            <a:pPr marL="457200" lvl="1" indent="0">
              <a:buNone/>
            </a:pPr>
            <a:r>
              <a:rPr lang="en-US" altLang="en-US" sz="3200" dirty="0"/>
              <a:t>DNA</a:t>
            </a:r>
          </a:p>
          <a:p>
            <a:pPr lvl="2"/>
            <a:r>
              <a:rPr lang="en-US" altLang="en-US" sz="2800" dirty="0" err="1">
                <a:solidFill>
                  <a:srgbClr val="FF0000"/>
                </a:solidFill>
              </a:rPr>
              <a:t>RefSeq</a:t>
            </a:r>
            <a:r>
              <a:rPr lang="en-US" altLang="en-US" sz="2800" dirty="0">
                <a:solidFill>
                  <a:srgbClr val="FF0000"/>
                </a:solidFill>
              </a:rPr>
              <a:t> (NCBI; semi-automated)</a:t>
            </a:r>
          </a:p>
          <a:p>
            <a:pPr lvl="2"/>
            <a:r>
              <a:rPr lang="en-US" altLang="en-US" sz="2800" dirty="0" err="1"/>
              <a:t>Ensembl</a:t>
            </a:r>
            <a:r>
              <a:rPr lang="en-US" altLang="en-US" sz="2800" dirty="0"/>
              <a:t> gene index (automated) </a:t>
            </a:r>
          </a:p>
          <a:p>
            <a:pPr marL="457200" lvl="1" indent="0">
              <a:buNone/>
            </a:pPr>
            <a:r>
              <a:rPr lang="en-US" altLang="en-US" sz="3200" dirty="0"/>
              <a:t>Protein</a:t>
            </a:r>
          </a:p>
          <a:p>
            <a:pPr lvl="2"/>
            <a:r>
              <a:rPr lang="en-US" altLang="en-US" sz="2800" dirty="0" err="1">
                <a:solidFill>
                  <a:srgbClr val="FF0000"/>
                </a:solidFill>
              </a:rPr>
              <a:t>RefSeq</a:t>
            </a:r>
            <a:r>
              <a:rPr lang="en-US" altLang="en-US" sz="2800" dirty="0">
                <a:solidFill>
                  <a:srgbClr val="FF0000"/>
                </a:solidFill>
              </a:rPr>
              <a:t> (NCBI; semi-automated)</a:t>
            </a:r>
          </a:p>
          <a:p>
            <a:pPr lvl="2"/>
            <a:r>
              <a:rPr lang="en-US" altLang="en-US" sz="2800" dirty="0" err="1"/>
              <a:t>TrEMBL</a:t>
            </a:r>
            <a:r>
              <a:rPr lang="en-US" altLang="en-US" sz="2800" dirty="0"/>
              <a:t> (EMBL; automated)</a:t>
            </a:r>
          </a:p>
          <a:p>
            <a:pPr lvl="2">
              <a:buFontTx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024301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13948" y="237507"/>
            <a:ext cx="9428223" cy="91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ＭＳ Ｐゴシック" pitchFamily="-106" charset="-128"/>
                <a:cs typeface="ＭＳ Ｐゴシック" pitchFamily="-106" charset="-128"/>
              </a:rPr>
              <a:t>CURRENT </a:t>
            </a:r>
            <a:r>
              <a:rPr lang="en-US" dirty="0" err="1">
                <a:ea typeface="ＭＳ Ｐゴシック" pitchFamily="-106" charset="-128"/>
                <a:cs typeface="ＭＳ Ｐゴシック" pitchFamily="-106" charset="-128"/>
              </a:rPr>
              <a:t>GenBank</a:t>
            </a:r>
            <a:r>
              <a:rPr lang="en-US" dirty="0">
                <a:ea typeface="ＭＳ Ｐゴシック" pitchFamily="-106" charset="-128"/>
                <a:cs typeface="ＭＳ Ｐゴシック" pitchFamily="-106" charset="-128"/>
              </a:rPr>
              <a:t> Record  -  Details</a:t>
            </a:r>
          </a:p>
        </p:txBody>
      </p:sp>
      <p:pic>
        <p:nvPicPr>
          <p:cNvPr id="4403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48" y="1493520"/>
            <a:ext cx="8686800" cy="4770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892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228600"/>
            <a:ext cx="9512134" cy="793750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defRPr/>
            </a:pPr>
            <a:r>
              <a:rPr lang="en-US" sz="4000" b="1" dirty="0">
                <a:solidFill>
                  <a:srgbClr val="FF0000"/>
                </a:solidFill>
              </a:rPr>
              <a:t>REFSEQ</a:t>
            </a:r>
            <a:r>
              <a:rPr lang="en-US" sz="4000" b="1" dirty="0"/>
              <a:t>: </a:t>
            </a:r>
            <a:r>
              <a:rPr lang="en-US" sz="4000" b="1" i="1" dirty="0"/>
              <a:t>DERIVATIVE </a:t>
            </a:r>
            <a:r>
              <a:rPr lang="en-US" sz="4000" b="1" dirty="0"/>
              <a:t>SEQUENCE DATABASE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685006" y="1467511"/>
            <a:ext cx="6370637" cy="463391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600" b="1" dirty="0">
                <a:solidFill>
                  <a:srgbClr val="FF6600"/>
                </a:solidFill>
              </a:rPr>
              <a:t>Curated </a:t>
            </a:r>
            <a:r>
              <a:rPr lang="en-US" altLang="en-US" sz="3600" b="1" dirty="0"/>
              <a:t>transcripts and proteins</a:t>
            </a:r>
          </a:p>
          <a:p>
            <a:pPr eaLnBrk="1" hangingPunct="1">
              <a:lnSpc>
                <a:spcPct val="90000"/>
              </a:lnSpc>
            </a:pPr>
            <a:endParaRPr lang="en-US" altLang="en-US" sz="3600" b="1" dirty="0"/>
          </a:p>
          <a:p>
            <a:pPr eaLnBrk="1" hangingPunct="1">
              <a:lnSpc>
                <a:spcPct val="90000"/>
              </a:lnSpc>
            </a:pPr>
            <a:r>
              <a:rPr lang="en-US" altLang="en-US" sz="3600" b="1" dirty="0"/>
              <a:t>Model transcripts and proteins</a:t>
            </a:r>
          </a:p>
          <a:p>
            <a:pPr eaLnBrk="1" hangingPunct="1">
              <a:lnSpc>
                <a:spcPct val="90000"/>
              </a:lnSpc>
            </a:pPr>
            <a:endParaRPr lang="en-US" altLang="en-US" sz="3600" b="1" dirty="0"/>
          </a:p>
          <a:p>
            <a:pPr eaLnBrk="1" hangingPunct="1">
              <a:lnSpc>
                <a:spcPct val="90000"/>
              </a:lnSpc>
            </a:pPr>
            <a:r>
              <a:rPr lang="en-US" altLang="en-US" sz="3600" b="1" dirty="0"/>
              <a:t>Assembled Genomic Regions</a:t>
            </a:r>
          </a:p>
          <a:p>
            <a:pPr eaLnBrk="1" hangingPunct="1">
              <a:lnSpc>
                <a:spcPct val="90000"/>
              </a:lnSpc>
            </a:pPr>
            <a:endParaRPr lang="en-US" altLang="en-US" sz="3600" b="1" dirty="0"/>
          </a:p>
          <a:p>
            <a:pPr eaLnBrk="1" hangingPunct="1">
              <a:lnSpc>
                <a:spcPct val="90000"/>
              </a:lnSpc>
            </a:pPr>
            <a:r>
              <a:rPr lang="en-US" altLang="en-US" sz="3600" b="1" dirty="0"/>
              <a:t>Chromosome records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 dirty="0"/>
              <a:t>Human genome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 dirty="0"/>
              <a:t>microbial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 dirty="0"/>
              <a:t>organelle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600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</p:txBody>
      </p:sp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3870325" y="2098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charset="2"/>
              <a:buChar char=""/>
              <a:defRPr sz="24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2pPr>
            <a:lvl3pPr indent="-182563">
              <a:spcBef>
                <a:spcPct val="20000"/>
              </a:spcBef>
              <a:buClr>
                <a:srgbClr val="E0752F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3pPr>
            <a:lvl4pPr marL="1187450" indent="-182563">
              <a:spcBef>
                <a:spcPct val="20000"/>
              </a:spcBef>
              <a:buClr>
                <a:srgbClr val="FEC3AE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4pPr>
            <a:lvl5pPr marL="1462088" indent="-182563">
              <a:spcBef>
                <a:spcPct val="20000"/>
              </a:spcBef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5pPr>
            <a:lvl6pPr marL="19192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6pPr>
            <a:lvl7pPr marL="23764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7pPr>
            <a:lvl8pPr marL="28336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8pPr>
            <a:lvl9pPr marL="32908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>
              <a:latin typeface="Times New Roman" charset="0"/>
            </a:endParaRPr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6352069" y="6101424"/>
            <a:ext cx="4988866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333333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charset="2"/>
              <a:buChar char=""/>
              <a:defRPr sz="24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2pPr>
            <a:lvl3pPr indent="-182563">
              <a:spcBef>
                <a:spcPct val="20000"/>
              </a:spcBef>
              <a:buClr>
                <a:srgbClr val="E0752F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3pPr>
            <a:lvl4pPr marL="1187450" indent="-182563">
              <a:spcBef>
                <a:spcPct val="20000"/>
              </a:spcBef>
              <a:buClr>
                <a:srgbClr val="FEC3AE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4pPr>
            <a:lvl5pPr marL="1462088" indent="-182563">
              <a:spcBef>
                <a:spcPct val="20000"/>
              </a:spcBef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5pPr>
            <a:lvl6pPr marL="19192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6pPr>
            <a:lvl7pPr marL="23764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7pPr>
            <a:lvl8pPr marL="28336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8pPr>
            <a:lvl9pPr marL="32908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ftp://</a:t>
            </a:r>
            <a:r>
              <a:rPr lang="en-US" altLang="en-US" dirty="0" err="1">
                <a:solidFill>
                  <a:srgbClr val="000000"/>
                </a:solidFill>
                <a:latin typeface="Arial" charset="0"/>
              </a:rPr>
              <a:t>ftp.ncbi.nih.gov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en-US" altLang="en-US" dirty="0" err="1">
                <a:solidFill>
                  <a:srgbClr val="000000"/>
                </a:solidFill>
                <a:latin typeface="Arial" charset="0"/>
              </a:rPr>
              <a:t>refseq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/release</a:t>
            </a:r>
            <a:r>
              <a:rPr lang="en-US" altLang="en-US" sz="2800" dirty="0">
                <a:solidFill>
                  <a:srgbClr val="000000"/>
                </a:solidFill>
                <a:latin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3526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322236"/>
            <a:ext cx="5546198" cy="701731"/>
          </a:xfrm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en-US" sz="3200" dirty="0"/>
              <a:t>GENBANK -</a:t>
            </a:r>
            <a:r>
              <a:rPr lang="en-US" altLang="en-US" cap="none" dirty="0"/>
              <a:t> </a:t>
            </a:r>
            <a:r>
              <a:rPr lang="en-US" altLang="en-US" sz="2400" dirty="0"/>
              <a:t>PRIMARY SEQUENCE DB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95601" y="1600200"/>
            <a:ext cx="7995556" cy="3652282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4400" dirty="0"/>
              <a:t>ILLUSTRATION</a:t>
            </a:r>
          </a:p>
          <a:p>
            <a:endParaRPr lang="en-US" altLang="en-US" sz="4400" dirty="0"/>
          </a:p>
          <a:p>
            <a:r>
              <a:rPr lang="en-US" altLang="en-US" sz="4400" dirty="0">
                <a:hlinkClick r:id="rId3"/>
              </a:rPr>
              <a:t>Lynx1 –human</a:t>
            </a:r>
            <a:endParaRPr lang="en-US" altLang="en-US" sz="4400" dirty="0"/>
          </a:p>
          <a:p>
            <a:r>
              <a:rPr lang="en-US" altLang="en-US" sz="4400" dirty="0"/>
              <a:t>Park7</a:t>
            </a:r>
          </a:p>
          <a:p>
            <a:r>
              <a:rPr lang="en-US" altLang="en-US" sz="4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823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5CB63C-DC7C-E248-B308-708DECD65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05" y="0"/>
            <a:ext cx="10072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3360717" y="220941"/>
            <a:ext cx="4302826" cy="793198"/>
          </a:xfrm>
        </p:spPr>
        <p:txBody>
          <a:bodyPr>
            <a:normAutofit fontScale="90000"/>
          </a:bodyPr>
          <a:lstStyle/>
          <a:p>
            <a:r>
              <a:rPr lang="cs-CZ" b="1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cs-CZ" b="1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cs-CZ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s-CZ" b="1" dirty="0" err="1">
                <a:solidFill>
                  <a:schemeClr val="accent1">
                    <a:lumMod val="75000"/>
                  </a:schemeClr>
                </a:solidFill>
              </a:rPr>
              <a:t>lab</a:t>
            </a:r>
            <a:r>
              <a:rPr lang="cs-CZ" b="1" dirty="0">
                <a:solidFill>
                  <a:schemeClr val="accent1">
                    <a:lumMod val="75000"/>
                  </a:schemeClr>
                </a:solidFill>
              </a:rPr>
              <a:t> - Sample</a:t>
            </a:r>
          </a:p>
        </p:txBody>
      </p:sp>
      <p:grpSp>
        <p:nvGrpSpPr>
          <p:cNvPr id="39" name="Group 48"/>
          <p:cNvGrpSpPr/>
          <p:nvPr/>
        </p:nvGrpSpPr>
        <p:grpSpPr>
          <a:xfrm>
            <a:off x="1676400" y="6344946"/>
            <a:ext cx="8668072" cy="36383"/>
            <a:chOff x="152400" y="6344945"/>
            <a:chExt cx="8668072" cy="36383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52400" y="6344945"/>
              <a:ext cx="859606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4800" y="6381328"/>
              <a:ext cx="8515672" cy="0"/>
            </a:xfrm>
            <a:prstGeom prst="line">
              <a:avLst/>
            </a:prstGeom>
            <a:ln w="127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4" descr="http://www.eisenlab.org/FunFly/wp-content/uploads/2012/06/genome-assembly-morishit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27"/>
          <a:stretch/>
        </p:blipFill>
        <p:spPr bwMode="auto">
          <a:xfrm>
            <a:off x="1683033" y="1244180"/>
            <a:ext cx="6007032" cy="427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44695" y="70993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DNA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3543" y="2441308"/>
            <a:ext cx="441061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Sonication (using energy of sound) – usually results in fragments </a:t>
            </a:r>
            <a:r>
              <a:rPr lang="en-GB" sz="2400" b="1" dirty="0">
                <a:solidFill>
                  <a:srgbClr val="C00000"/>
                </a:solidFill>
              </a:rPr>
              <a:t>~700 bp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74618" y="4054006"/>
            <a:ext cx="393702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If suitable fragment size not achieved after shearing, can use gel size-selection</a:t>
            </a:r>
          </a:p>
        </p:txBody>
      </p:sp>
    </p:spTree>
    <p:extLst>
      <p:ext uri="{BB962C8B-B14F-4D97-AF65-F5344CB8AC3E}">
        <p14:creationId xmlns:p14="http://schemas.microsoft.com/office/powerpoint/2010/main" val="518451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65638-4CE7-4A4A-AFAE-6D61A1FF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8845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0BB1F-7FA9-8F4F-A748-C74A9AD2C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8" t="61712" r="7921" b="894"/>
          <a:stretch/>
        </p:blipFill>
        <p:spPr>
          <a:xfrm>
            <a:off x="4337956" y="0"/>
            <a:ext cx="7854044" cy="364127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29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414D65C-FC89-8B44-B67E-94E57EA8E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92086"/>
            <a:ext cx="12192000" cy="287382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endParaRPr lang="en-US" sz="9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16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sz="21600" b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21600" b="1" dirty="0" err="1">
                <a:solidFill>
                  <a:schemeClr val="accent1">
                    <a:lumMod val="75000"/>
                  </a:schemeClr>
                </a:solidFill>
              </a:rPr>
              <a:t>RefSeq</a:t>
            </a:r>
            <a:endParaRPr lang="en-US" sz="216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9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84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153400" cy="792162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GB" altLang="en-US" b="1" cap="none" dirty="0"/>
              <a:t>NCBI REFSEQ</a:t>
            </a:r>
          </a:p>
        </p:txBody>
      </p:sp>
      <p:sp>
        <p:nvSpPr>
          <p:cNvPr id="62466" name="TextBox 2"/>
          <p:cNvSpPr txBox="1">
            <a:spLocks noChangeArrowheads="1"/>
          </p:cNvSpPr>
          <p:nvPr/>
        </p:nvSpPr>
        <p:spPr bwMode="auto">
          <a:xfrm>
            <a:off x="1981200" y="1371600"/>
            <a:ext cx="800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sk-SK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198783" y="1225550"/>
            <a:ext cx="11866547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defRPr/>
            </a:pP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GOAL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eaLnBrk="1" hangingPunct="1">
              <a:defRPr/>
            </a:pP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RefSeq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sequences generated to provide reference standards for multiple purposes ranging from </a:t>
            </a:r>
            <a:r>
              <a:rPr lang="en-US" sz="32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genome annotation to reporting locations of sequence variation in medical records. </a:t>
            </a:r>
          </a:p>
          <a:p>
            <a:pPr eaLnBrk="1" hangingPunct="1">
              <a:defRPr/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defRPr/>
            </a:pP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Important: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RefSeq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collection is available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without restriction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RefSeq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collection is available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only for model organism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.  </a:t>
            </a:r>
          </a:p>
          <a:p>
            <a:pPr eaLnBrk="1" hangingPunct="1">
              <a:defRPr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defRPr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defRPr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27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153400" cy="792162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cap="none" dirty="0"/>
              <a:t>NCBI REFSEQ - HISTORY</a:t>
            </a:r>
            <a:endParaRPr lang="en-GB" altLang="en-US" b="1" cap="none" dirty="0"/>
          </a:p>
        </p:txBody>
      </p:sp>
      <p:sp>
        <p:nvSpPr>
          <p:cNvPr id="62466" name="TextBox 2"/>
          <p:cNvSpPr txBox="1">
            <a:spLocks noChangeArrowheads="1"/>
          </p:cNvSpPr>
          <p:nvPr/>
        </p:nvSpPr>
        <p:spPr bwMode="auto">
          <a:xfrm>
            <a:off x="1981200" y="1371600"/>
            <a:ext cx="800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sk-SK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771896" y="1225550"/>
            <a:ext cx="1129343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3200" dirty="0">
              <a:latin typeface="Calibri" charset="0"/>
              <a:ea typeface="Calibri" charset="0"/>
              <a:cs typeface="Calibri" charset="0"/>
            </a:endParaRPr>
          </a:p>
          <a:p>
            <a:pPr>
              <a:defRPr/>
            </a:pP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2011: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RefSeq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includes sequences from 12,000 taxonomy 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represents chromosomes, organelles, plasmids, viruses, transcripts, and more &gt;12 million proteins.</a:t>
            </a:r>
          </a:p>
          <a:p>
            <a:pPr>
              <a:defRPr/>
            </a:pP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Updated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Daily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</a:p>
          <a:p>
            <a:pPr>
              <a:defRPr/>
            </a:pPr>
            <a:endParaRPr lang="en-US" sz="4800" dirty="0">
              <a:solidFill>
                <a:srgbClr val="000000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3600" dirty="0" err="1">
                <a:solidFill>
                  <a:srgbClr val="FF0000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RefSeq</a:t>
            </a:r>
            <a:r>
              <a:rPr lang="en-US" sz="36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records appear similar in format to </a:t>
            </a: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GenBank</a:t>
            </a:r>
            <a:r>
              <a:rPr lang="en-US" sz="360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records.</a:t>
            </a:r>
          </a:p>
        </p:txBody>
      </p:sp>
    </p:spTree>
    <p:extLst>
      <p:ext uri="{BB962C8B-B14F-4D97-AF65-F5344CB8AC3E}">
        <p14:creationId xmlns:p14="http://schemas.microsoft.com/office/powerpoint/2010/main" val="3757039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153400" cy="792162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GB" altLang="en-US" b="1" cap="none" dirty="0">
                <a:solidFill>
                  <a:srgbClr val="C00000"/>
                </a:solidFill>
              </a:rPr>
              <a:t>NCBI REFSEQ</a:t>
            </a:r>
          </a:p>
        </p:txBody>
      </p:sp>
      <p:sp>
        <p:nvSpPr>
          <p:cNvPr id="76802" name="TextBox 2"/>
          <p:cNvSpPr txBox="1">
            <a:spLocks noChangeArrowheads="1"/>
          </p:cNvSpPr>
          <p:nvPr/>
        </p:nvSpPr>
        <p:spPr bwMode="auto">
          <a:xfrm>
            <a:off x="1981200" y="1371600"/>
            <a:ext cx="800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sk-SK" altLang="en-US" sz="2000"/>
          </a:p>
        </p:txBody>
      </p:sp>
      <p:sp>
        <p:nvSpPr>
          <p:cNvPr id="76803" name="TextBox 6"/>
          <p:cNvSpPr txBox="1">
            <a:spLocks noChangeArrowheads="1"/>
          </p:cNvSpPr>
          <p:nvPr/>
        </p:nvSpPr>
        <p:spPr bwMode="auto">
          <a:xfrm>
            <a:off x="617517" y="1225550"/>
            <a:ext cx="10379034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 err="1"/>
              <a:t>RefSeq</a:t>
            </a:r>
            <a:r>
              <a:rPr lang="en-US" altLang="en-US" sz="2400" dirty="0"/>
              <a:t> DB is a collection of non-redundant annotated sequences representing naturally occurring molecules (DNA, RNA, Proteins) 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b="1" dirty="0" err="1"/>
              <a:t>RefSeq</a:t>
            </a:r>
            <a:r>
              <a:rPr lang="en-US" altLang="en-US" sz="2400" b="1" dirty="0"/>
              <a:t> </a:t>
            </a:r>
            <a:r>
              <a:rPr lang="en-US" altLang="en-US" sz="2400" dirty="0"/>
              <a:t>is a synthesis of information </a:t>
            </a:r>
            <a:r>
              <a:rPr lang="en-US" altLang="en-US" sz="2400" b="1" dirty="0"/>
              <a:t>integrated</a:t>
            </a:r>
            <a:r>
              <a:rPr lang="en-US" altLang="en-US" sz="2400" dirty="0"/>
              <a:t> across multiple sources/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 err="1"/>
              <a:t>RefSeqs</a:t>
            </a:r>
            <a:r>
              <a:rPr lang="en-US" altLang="en-US" sz="2400" dirty="0"/>
              <a:t> provide a foundation for uniting sequence data with genetic and functional information. 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b="1" dirty="0">
                <a:solidFill>
                  <a:srgbClr val="C00000"/>
                </a:solidFill>
              </a:rPr>
              <a:t>Linked to </a:t>
            </a:r>
          </a:p>
          <a:p>
            <a:pPr eaLnBrk="1" hangingPunct="1"/>
            <a:r>
              <a:rPr lang="en-US" altLang="en-US" sz="2400" dirty="0"/>
              <a:t>PubMed, Nucleotide, Protein, Gene, and Map Viewer, searching with a sequence via BLAST, and downloading from the </a:t>
            </a:r>
            <a:r>
              <a:rPr lang="en-US" altLang="en-US" sz="2400" dirty="0" err="1"/>
              <a:t>RefSeq</a:t>
            </a:r>
            <a:r>
              <a:rPr lang="en-US" altLang="en-US" sz="2400" dirty="0"/>
              <a:t> FTP site.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6242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5492750" cy="5562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7620000" cy="715962"/>
          </a:xfrm>
        </p:spPr>
        <p:txBody>
          <a:bodyPr/>
          <a:lstStyle/>
          <a:p>
            <a:pPr>
              <a:defRPr/>
            </a:pPr>
            <a:r>
              <a:rPr lang="en-US" sz="3200" b="1" dirty="0" err="1">
                <a:ea typeface="ＭＳ Ｐゴシック" pitchFamily="-106" charset="-128"/>
                <a:cs typeface="ＭＳ Ｐゴシック" pitchFamily="-106" charset="-128"/>
              </a:rPr>
              <a:t>GenBank</a:t>
            </a:r>
            <a:r>
              <a:rPr lang="en-US" sz="3200" b="1" dirty="0">
                <a:ea typeface="ＭＳ Ｐゴシック" pitchFamily="-106" charset="-128"/>
                <a:cs typeface="ＭＳ Ｐゴシック" pitchFamily="-106" charset="-128"/>
              </a:rPr>
              <a:t> to </a:t>
            </a:r>
            <a:r>
              <a:rPr lang="en-US" sz="3200" b="1" dirty="0" err="1">
                <a:ea typeface="ＭＳ Ｐゴシック" pitchFamily="-106" charset="-128"/>
                <a:cs typeface="ＭＳ Ｐゴシック" pitchFamily="-106" charset="-128"/>
              </a:rPr>
              <a:t>RefSeq</a:t>
            </a:r>
            <a:endParaRPr lang="en-US" sz="3200" b="1" dirty="0"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0" y="2668037"/>
            <a:ext cx="7010400" cy="1266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2300032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36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6242050" cy="1143000"/>
          </a:xfrm>
        </p:spPr>
        <p:txBody>
          <a:bodyPr/>
          <a:lstStyle/>
          <a:p>
            <a:pPr>
              <a:defRPr/>
            </a:pPr>
            <a:r>
              <a:rPr lang="en-US" b="1" dirty="0" err="1">
                <a:ea typeface="ＭＳ Ｐゴシック" pitchFamily="-106" charset="-128"/>
                <a:cs typeface="ＭＳ Ｐゴシック" pitchFamily="-106" charset="-128"/>
              </a:rPr>
              <a:t>RefSeq</a:t>
            </a:r>
            <a:r>
              <a:rPr lang="en-US" b="1" dirty="0">
                <a:ea typeface="ＭＳ Ｐゴシック" pitchFamily="-106" charset="-128"/>
                <a:cs typeface="ＭＳ Ｐゴシック" pitchFamily="-106" charset="-128"/>
              </a:rPr>
              <a:t> Benefits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473765" y="1295400"/>
            <a:ext cx="11470512" cy="4426853"/>
          </a:xfrm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4000" dirty="0"/>
              <a:t>Non-redundancy    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4000" dirty="0"/>
              <a:t>Updates to reflect current sequence data </a:t>
            </a:r>
            <a:r>
              <a:rPr lang="en-US" altLang="en-US" sz="4000" dirty="0">
                <a:solidFill>
                  <a:srgbClr val="C00000"/>
                </a:solidFill>
              </a:rPr>
              <a:t>and </a:t>
            </a:r>
            <a:r>
              <a:rPr lang="en-US" altLang="en-US" sz="4000" i="1" dirty="0">
                <a:solidFill>
                  <a:srgbClr val="C00000"/>
                </a:solidFill>
              </a:rPr>
              <a:t>biology</a:t>
            </a:r>
            <a:endParaRPr lang="en-US" altLang="en-US" sz="4000" dirty="0">
              <a:solidFill>
                <a:srgbClr val="C00000"/>
              </a:solidFill>
            </a:endParaRPr>
          </a:p>
          <a:p>
            <a:pPr eaLnBrk="1" hangingPunct="1">
              <a:lnSpc>
                <a:spcPct val="100000"/>
              </a:lnSpc>
            </a:pPr>
            <a:r>
              <a:rPr lang="en-US" altLang="en-US" sz="4000" dirty="0"/>
              <a:t>Data </a:t>
            </a:r>
            <a:r>
              <a:rPr lang="en-US" altLang="en-US" sz="4000" i="1" dirty="0">
                <a:solidFill>
                  <a:srgbClr val="C00000"/>
                </a:solidFill>
              </a:rPr>
              <a:t>validation</a:t>
            </a:r>
            <a:r>
              <a:rPr lang="en-US" altLang="en-US" sz="4000" i="1" dirty="0"/>
              <a:t> </a:t>
            </a:r>
            <a:endParaRPr lang="en-US" altLang="en-US" sz="4000" dirty="0"/>
          </a:p>
          <a:p>
            <a:pPr eaLnBrk="1" hangingPunct="1">
              <a:lnSpc>
                <a:spcPct val="100000"/>
              </a:lnSpc>
            </a:pPr>
            <a:r>
              <a:rPr lang="en-US" altLang="en-US" sz="4000" dirty="0"/>
              <a:t>Format </a:t>
            </a:r>
            <a:r>
              <a:rPr lang="en-US" altLang="en-US" sz="4000" i="1" dirty="0">
                <a:solidFill>
                  <a:srgbClr val="C00000"/>
                </a:solidFill>
              </a:rPr>
              <a:t>consistency</a:t>
            </a:r>
            <a:endParaRPr lang="en-US" altLang="en-US" sz="4000" dirty="0">
              <a:solidFill>
                <a:srgbClr val="C00000"/>
              </a:solidFill>
            </a:endParaRPr>
          </a:p>
          <a:p>
            <a:pPr eaLnBrk="1" hangingPunct="1">
              <a:lnSpc>
                <a:spcPct val="100000"/>
              </a:lnSpc>
            </a:pPr>
            <a:r>
              <a:rPr lang="en-US" altLang="en-US" sz="4000" dirty="0"/>
              <a:t>Distinct accession series</a:t>
            </a:r>
          </a:p>
          <a:p>
            <a:pPr>
              <a:lnSpc>
                <a:spcPct val="100000"/>
              </a:lnSpc>
            </a:pPr>
            <a:r>
              <a:rPr lang="en-US" altLang="en-US" sz="4000" dirty="0">
                <a:solidFill>
                  <a:srgbClr val="C00000"/>
                </a:solidFill>
              </a:rPr>
              <a:t>Approved</a:t>
            </a:r>
            <a:r>
              <a:rPr lang="en-US" altLang="en-US" sz="4000" dirty="0"/>
              <a:t> by NIH/ collaborators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9606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153400" cy="792162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cap="none"/>
              <a:t>NCBI REFSEQ</a:t>
            </a:r>
            <a:endParaRPr lang="en-GB" altLang="en-US" b="1" cap="none"/>
          </a:p>
        </p:txBody>
      </p:sp>
      <p:sp>
        <p:nvSpPr>
          <p:cNvPr id="70658" name="TextBox 2"/>
          <p:cNvSpPr txBox="1">
            <a:spLocks noChangeArrowheads="1"/>
          </p:cNvSpPr>
          <p:nvPr/>
        </p:nvSpPr>
        <p:spPr bwMode="auto">
          <a:xfrm>
            <a:off x="1981200" y="1371600"/>
            <a:ext cx="800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sk-SK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437738" y="856357"/>
            <a:ext cx="1120008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3200" b="1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defRPr/>
            </a:pP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Definitions:</a:t>
            </a:r>
          </a:p>
          <a:p>
            <a:pPr eaLnBrk="1" hangingPunct="1">
              <a:defRPr/>
            </a:pPr>
            <a:endParaRPr lang="en-US" sz="3200" b="1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defRPr/>
            </a:pP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Model </a:t>
            </a:r>
            <a:r>
              <a:rPr lang="en-US" sz="3200" b="1" dirty="0" err="1">
                <a:latin typeface="Calibri" charset="0"/>
                <a:ea typeface="Calibri" charset="0"/>
                <a:cs typeface="Calibri" charset="0"/>
              </a:rPr>
              <a:t>RefSeq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  RNA and protein products that are generated by the eukaryotic genome annotation pipeline. These records use accession prefixes </a:t>
            </a:r>
            <a:r>
              <a:rPr lang="en-US" sz="32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XM_, XR_, and XP_.</a:t>
            </a:r>
          </a:p>
          <a:p>
            <a:pPr eaLnBrk="1" hangingPunct="1">
              <a:defRPr/>
            </a:pPr>
            <a:endParaRPr lang="en-US" sz="3200" b="1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defRPr/>
            </a:pP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Known </a:t>
            </a:r>
            <a:r>
              <a:rPr lang="en-US" sz="3200" b="1" dirty="0" err="1">
                <a:latin typeface="Calibri" charset="0"/>
                <a:ea typeface="Calibri" charset="0"/>
                <a:cs typeface="Calibri" charset="0"/>
              </a:rPr>
              <a:t>RefSeq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: RNA and protein products that are mainly derived from </a:t>
            </a:r>
            <a:r>
              <a:rPr lang="en-US" sz="3200" b="1" dirty="0" err="1">
                <a:latin typeface="Calibri" charset="0"/>
                <a:ea typeface="Calibri" charset="0"/>
                <a:cs typeface="Calibri" charset="0"/>
              </a:rPr>
              <a:t>GenBank</a:t>
            </a:r>
            <a:r>
              <a:rPr lang="en-US" sz="3200" b="1" dirty="0">
                <a:latin typeface="Calibri" charset="0"/>
                <a:ea typeface="Calibri" charset="0"/>
                <a:cs typeface="Calibri" charset="0"/>
              </a:rPr>
              <a:t> cDNA and EST data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and are supported by the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RefSeq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eukaryotic curation group. These records use accession prefixes </a:t>
            </a:r>
            <a:r>
              <a:rPr lang="en-US" sz="32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NM_, NR_, and NP_.</a:t>
            </a:r>
          </a:p>
        </p:txBody>
      </p:sp>
    </p:spTree>
    <p:extLst>
      <p:ext uri="{BB962C8B-B14F-4D97-AF65-F5344CB8AC3E}">
        <p14:creationId xmlns:p14="http://schemas.microsoft.com/office/powerpoint/2010/main" val="3813140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6484654-EDA9-654B-9A7A-7CBF5822FB42}"/>
              </a:ext>
            </a:extLst>
          </p:cNvPr>
          <p:cNvSpPr txBox="1">
            <a:spLocks noChangeArrowheads="1"/>
          </p:cNvSpPr>
          <p:nvPr/>
        </p:nvSpPr>
        <p:spPr>
          <a:xfrm>
            <a:off x="2536902" y="0"/>
            <a:ext cx="7543800" cy="609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 err="1"/>
              <a:t>RefSeq</a:t>
            </a:r>
            <a:r>
              <a:rPr lang="en-US" altLang="en-US" sz="3200" b="1" dirty="0"/>
              <a:t>: Products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A874FD56-6FFF-394E-A4D8-A1754A43B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1502" y="635000"/>
            <a:ext cx="85979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0" dirty="0">
                <a:solidFill>
                  <a:srgbClr val="0066FF"/>
                </a:solidFill>
                <a:latin typeface="Comic Sans MS" panose="030F0902030302020204" pitchFamily="66" charset="0"/>
              </a:rPr>
              <a:t>Goal</a:t>
            </a:r>
            <a:r>
              <a:rPr lang="en-US" altLang="en-US" b="0" dirty="0">
                <a:latin typeface="Comic Sans MS" panose="030F0902030302020204" pitchFamily="66" charset="0"/>
              </a:rPr>
              <a:t>: One sequence entry for each naturally occurring molecule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7795DD5-9098-3549-880D-CD7D3783B828}"/>
              </a:ext>
            </a:extLst>
          </p:cNvPr>
          <p:cNvGrpSpPr>
            <a:grpSpLocks/>
          </p:cNvGrpSpPr>
          <p:nvPr/>
        </p:nvGrpSpPr>
        <p:grpSpPr bwMode="auto">
          <a:xfrm>
            <a:off x="570942" y="1309687"/>
            <a:ext cx="7007860" cy="5432425"/>
            <a:chOff x="192" y="1056"/>
            <a:chExt cx="4032" cy="3072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1CB484CB-65D8-2344-B6E2-A96E57E2A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248"/>
              <a:ext cx="8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>
                  <a:solidFill>
                    <a:srgbClr val="0066FF"/>
                  </a:solidFill>
                  <a:latin typeface="Arial" panose="020B0604020202020204" pitchFamily="34" charset="0"/>
                </a:rPr>
                <a:t>NC_000000</a:t>
              </a:r>
              <a:endParaRPr lang="en-US" altLang="en-US" sz="1600" b="0">
                <a:latin typeface="Arial" panose="020B0604020202020204" pitchFamily="34" charset="0"/>
              </a:endParaRP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1E14F7CD-8DEE-CD47-990E-0AFAE2A44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536"/>
              <a:ext cx="10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>
                  <a:solidFill>
                    <a:srgbClr val="0066FF"/>
                  </a:solidFill>
                  <a:latin typeface="Arial" panose="020B0604020202020204" pitchFamily="34" charset="0"/>
                </a:rPr>
                <a:t>NM_000000</a:t>
              </a: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9686F988-C5CD-994B-8F8F-E13F9A3CF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536"/>
              <a:ext cx="10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>
                  <a:solidFill>
                    <a:srgbClr val="0066FF"/>
                  </a:solidFill>
                  <a:latin typeface="Arial" panose="020B0604020202020204" pitchFamily="34" charset="0"/>
                </a:rPr>
                <a:t>NP_000000</a:t>
              </a:r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C49FB887-68ED-A94D-81D5-3250256BF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764"/>
              <a:ext cx="10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>
                  <a:solidFill>
                    <a:srgbClr val="FF9933"/>
                  </a:solidFill>
                  <a:latin typeface="Arial" panose="020B0604020202020204" pitchFamily="34" charset="0"/>
                </a:rPr>
                <a:t>XM_000000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3581CFB1-BC9E-CE4F-B3F5-4C95F9938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764"/>
              <a:ext cx="10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>
                  <a:solidFill>
                    <a:srgbClr val="FF9933"/>
                  </a:solidFill>
                  <a:latin typeface="Arial" panose="020B0604020202020204" pitchFamily="34" charset="0"/>
                </a:rPr>
                <a:t>XP_000000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54635A00-7B46-CB4F-8640-E6780C186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056"/>
              <a:ext cx="1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>
                  <a:latin typeface="Arial" panose="020B0604020202020204" pitchFamily="34" charset="0"/>
                </a:rPr>
                <a:t>chromosome</a:t>
              </a:r>
              <a:endParaRPr lang="en-US" altLang="en-US" sz="1800" b="0">
                <a:latin typeface="Arial" panose="020B0604020202020204" pitchFamily="34" charset="0"/>
              </a:endParaRPr>
            </a:p>
          </p:txBody>
        </p:sp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8AE27970-D491-7244-8BAB-DA6CC6E988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488"/>
              <a:ext cx="0" cy="2640"/>
              <a:chOff x="672" y="1488"/>
              <a:chExt cx="0" cy="2640"/>
            </a:xfrm>
          </p:grpSpPr>
          <p:sp>
            <p:nvSpPr>
              <p:cNvPr id="46" name="Line 12">
                <a:extLst>
                  <a:ext uri="{FF2B5EF4-FFF2-40B4-BE49-F238E27FC236}">
                    <a16:creationId xmlns:a16="http://schemas.microsoft.com/office/drawing/2014/main" id="{B0AE0005-663C-EE4E-9292-C90BDEEE4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488"/>
                <a:ext cx="0" cy="2640"/>
              </a:xfrm>
              <a:prstGeom prst="line">
                <a:avLst/>
              </a:prstGeom>
              <a:noFill/>
              <a:ln w="76200">
                <a:solidFill>
                  <a:srgbClr val="8F8F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13">
                <a:extLst>
                  <a:ext uri="{FF2B5EF4-FFF2-40B4-BE49-F238E27FC236}">
                    <a16:creationId xmlns:a16="http://schemas.microsoft.com/office/drawing/2014/main" id="{80FDE64C-06D3-1541-B3F8-C85D9142AE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728"/>
                <a:ext cx="0" cy="43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14">
                <a:extLst>
                  <a:ext uri="{FF2B5EF4-FFF2-40B4-BE49-F238E27FC236}">
                    <a16:creationId xmlns:a16="http://schemas.microsoft.com/office/drawing/2014/main" id="{54BA47DE-80A2-4243-B9C2-A4D29C3DF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536"/>
                <a:ext cx="0" cy="144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5">
                <a:extLst>
                  <a:ext uri="{FF2B5EF4-FFF2-40B4-BE49-F238E27FC236}">
                    <a16:creationId xmlns:a16="http://schemas.microsoft.com/office/drawing/2014/main" id="{935C216D-C856-F64C-B26B-E6EA4813B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736"/>
                <a:ext cx="0" cy="43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Line 16">
                <a:extLst>
                  <a:ext uri="{FF2B5EF4-FFF2-40B4-BE49-F238E27FC236}">
                    <a16:creationId xmlns:a16="http://schemas.microsoft.com/office/drawing/2014/main" id="{4D7A86E0-9E2A-BD46-BC5B-4311C88E9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208"/>
                <a:ext cx="0" cy="144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17">
                <a:extLst>
                  <a:ext uri="{FF2B5EF4-FFF2-40B4-BE49-F238E27FC236}">
                    <a16:creationId xmlns:a16="http://schemas.microsoft.com/office/drawing/2014/main" id="{C9D54167-5C0A-524E-AFAB-9B50341C4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696"/>
                <a:ext cx="0" cy="144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18">
                <a:extLst>
                  <a:ext uri="{FF2B5EF4-FFF2-40B4-BE49-F238E27FC236}">
                    <a16:creationId xmlns:a16="http://schemas.microsoft.com/office/drawing/2014/main" id="{F16473E0-20F2-E34C-9B6A-3C7C39679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216"/>
                <a:ext cx="0" cy="43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19">
                <a:extLst>
                  <a:ext uri="{FF2B5EF4-FFF2-40B4-BE49-F238E27FC236}">
                    <a16:creationId xmlns:a16="http://schemas.microsoft.com/office/drawing/2014/main" id="{C8E6FCD0-1B65-BC41-BD6B-8AFEEAAFF0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2544"/>
                <a:ext cx="0" cy="144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20">
                <a:extLst>
                  <a:ext uri="{FF2B5EF4-FFF2-40B4-BE49-F238E27FC236}">
                    <a16:creationId xmlns:a16="http://schemas.microsoft.com/office/drawing/2014/main" id="{950F5EC0-E22A-1041-8C02-428310072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888"/>
                <a:ext cx="0" cy="144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112D2C71-43DA-C041-B2B6-5717452D71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1872"/>
              <a:ext cx="480" cy="672"/>
            </a:xfrm>
            <a:prstGeom prst="line">
              <a:avLst/>
            </a:prstGeom>
            <a:noFill/>
            <a:ln w="9525">
              <a:solidFill>
                <a:srgbClr val="8F8FB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ADC6A2ED-2A18-554D-8DE3-EE5636122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640"/>
              <a:ext cx="480" cy="672"/>
            </a:xfrm>
            <a:prstGeom prst="line">
              <a:avLst/>
            </a:prstGeom>
            <a:noFill/>
            <a:ln w="9525">
              <a:solidFill>
                <a:srgbClr val="8F8FB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6B6470D0-3C6E-E143-B66D-F98971E48D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1440"/>
              <a:ext cx="960" cy="381"/>
              <a:chOff x="1104" y="1440"/>
              <a:chExt cx="960" cy="432"/>
            </a:xfrm>
          </p:grpSpPr>
          <p:sp>
            <p:nvSpPr>
              <p:cNvPr id="44" name="Text Box 24">
                <a:extLst>
                  <a:ext uri="{FF2B5EF4-FFF2-40B4-BE49-F238E27FC236}">
                    <a16:creationId xmlns:a16="http://schemas.microsoft.com/office/drawing/2014/main" id="{B18B826D-4B7F-C243-8432-58F98E0955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632"/>
                <a:ext cx="864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600">
                    <a:solidFill>
                      <a:srgbClr val="FF9933"/>
                    </a:solidFill>
                    <a:latin typeface="Arial" panose="020B0604020202020204" pitchFamily="34" charset="0"/>
                  </a:rPr>
                  <a:t>NT_000000</a:t>
                </a:r>
                <a:endParaRPr lang="en-US" altLang="en-US" sz="1600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Text Box 25">
                <a:extLst>
                  <a:ext uri="{FF2B5EF4-FFF2-40B4-BE49-F238E27FC236}">
                    <a16:creationId xmlns:a16="http://schemas.microsoft.com/office/drawing/2014/main" id="{603544EF-18EE-A444-83D0-4CFDE90DF1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440"/>
                <a:ext cx="960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800" b="0">
                    <a:latin typeface="Arial" panose="020B0604020202020204" pitchFamily="34" charset="0"/>
                  </a:rPr>
                  <a:t>contig</a:t>
                </a:r>
              </a:p>
            </p:txBody>
          </p:sp>
        </p:grpSp>
        <p:grpSp>
          <p:nvGrpSpPr>
            <p:cNvPr id="19" name="Group 26">
              <a:extLst>
                <a:ext uri="{FF2B5EF4-FFF2-40B4-BE49-F238E27FC236}">
                  <a16:creationId xmlns:a16="http://schemas.microsoft.com/office/drawing/2014/main" id="{CF1A6EC7-32A2-B34D-938A-2C6C1784F8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872"/>
              <a:ext cx="0" cy="1440"/>
              <a:chOff x="1584" y="1872"/>
              <a:chExt cx="0" cy="1440"/>
            </a:xfrm>
          </p:grpSpPr>
          <p:sp>
            <p:nvSpPr>
              <p:cNvPr id="40" name="Line 27">
                <a:extLst>
                  <a:ext uri="{FF2B5EF4-FFF2-40B4-BE49-F238E27FC236}">
                    <a16:creationId xmlns:a16="http://schemas.microsoft.com/office/drawing/2014/main" id="{12DF3320-2368-1841-987B-78138CE8A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1872"/>
                <a:ext cx="0" cy="1440"/>
              </a:xfrm>
              <a:prstGeom prst="line">
                <a:avLst/>
              </a:prstGeom>
              <a:noFill/>
              <a:ln w="76200">
                <a:solidFill>
                  <a:srgbClr val="8F8FB5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28">
                <a:extLst>
                  <a:ext uri="{FF2B5EF4-FFF2-40B4-BE49-F238E27FC236}">
                    <a16:creationId xmlns:a16="http://schemas.microsoft.com/office/drawing/2014/main" id="{FA4001AE-C8CF-5840-BA63-02FB61C9D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1872"/>
                <a:ext cx="0" cy="432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6FFE48C7-C9BE-0B4E-BB61-A745DB606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0" cy="28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30">
                <a:extLst>
                  <a:ext uri="{FF2B5EF4-FFF2-40B4-BE49-F238E27FC236}">
                    <a16:creationId xmlns:a16="http://schemas.microsoft.com/office/drawing/2014/main" id="{53E0CAB3-D625-634D-A6D8-97E687FDC7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832"/>
                <a:ext cx="0" cy="48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Line 31">
              <a:extLst>
                <a:ext uri="{FF2B5EF4-FFF2-40B4-BE49-F238E27FC236}">
                  <a16:creationId xmlns:a16="http://schemas.microsoft.com/office/drawing/2014/main" id="{03B963E0-E087-D444-88F2-76151B450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776"/>
              <a:ext cx="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32">
              <a:extLst>
                <a:ext uri="{FF2B5EF4-FFF2-40B4-BE49-F238E27FC236}">
                  <a16:creationId xmlns:a16="http://schemas.microsoft.com/office/drawing/2014/main" id="{8C45F107-E077-4D4C-B4FB-13ECEBE89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0" y="1344"/>
              <a:ext cx="8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>
                  <a:latin typeface="Arial" panose="020B0604020202020204" pitchFamily="34" charset="0"/>
                </a:rPr>
                <a:t>mRNA</a:t>
              </a:r>
              <a:endParaRPr lang="en-US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2" name="Text Box 33">
              <a:extLst>
                <a:ext uri="{FF2B5EF4-FFF2-40B4-BE49-F238E27FC236}">
                  <a16:creationId xmlns:a16="http://schemas.microsoft.com/office/drawing/2014/main" id="{07576269-088B-C54B-820B-4C2DABB5D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352"/>
              <a:ext cx="11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>
                  <a:latin typeface="Arial" panose="020B0604020202020204" pitchFamily="34" charset="0"/>
                </a:rPr>
                <a:t>model</a:t>
              </a:r>
              <a:br>
                <a:rPr lang="en-US" altLang="en-US" sz="1800">
                  <a:latin typeface="Arial" panose="020B0604020202020204" pitchFamily="34" charset="0"/>
                </a:rPr>
              </a:br>
              <a:r>
                <a:rPr lang="en-US" altLang="en-US" sz="1800">
                  <a:latin typeface="Arial" panose="020B0604020202020204" pitchFamily="34" charset="0"/>
                </a:rPr>
                <a:t>mRNA</a:t>
              </a:r>
              <a:endParaRPr lang="en-US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3" name="Line 34">
              <a:extLst>
                <a:ext uri="{FF2B5EF4-FFF2-40B4-BE49-F238E27FC236}">
                  <a16:creationId xmlns:a16="http://schemas.microsoft.com/office/drawing/2014/main" id="{B5A2EA1A-1F19-4743-9AA2-00F6CF114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024"/>
              <a:ext cx="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35">
              <a:extLst>
                <a:ext uri="{FF2B5EF4-FFF2-40B4-BE49-F238E27FC236}">
                  <a16:creationId xmlns:a16="http://schemas.microsoft.com/office/drawing/2014/main" id="{E0703ED6-5A63-F448-8F51-4C6D629C1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05"/>
              <a:ext cx="7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>
                  <a:latin typeface="Arial" panose="020B0604020202020204" pitchFamily="34" charset="0"/>
                </a:rPr>
                <a:t>protein</a:t>
              </a:r>
              <a:endParaRPr lang="en-US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5" name="Text Box 36">
              <a:extLst>
                <a:ext uri="{FF2B5EF4-FFF2-40B4-BE49-F238E27FC236}">
                  <a16:creationId xmlns:a16="http://schemas.microsoft.com/office/drawing/2014/main" id="{80134D51-1BA9-3844-ADCF-6AC009B43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380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800">
                  <a:latin typeface="Arial" panose="020B0604020202020204" pitchFamily="34" charset="0"/>
                </a:rPr>
                <a:t>model</a:t>
              </a:r>
              <a:br>
                <a:rPr lang="en-US" altLang="en-US" sz="1800">
                  <a:latin typeface="Arial" panose="020B0604020202020204" pitchFamily="34" charset="0"/>
                </a:rPr>
              </a:br>
              <a:r>
                <a:rPr lang="en-US" altLang="en-US" sz="1800">
                  <a:latin typeface="Arial" panose="020B0604020202020204" pitchFamily="34" charset="0"/>
                </a:rPr>
                <a:t>protein</a:t>
              </a:r>
              <a:endParaRPr lang="en-US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6" name="Line 37">
              <a:extLst>
                <a:ext uri="{FF2B5EF4-FFF2-40B4-BE49-F238E27FC236}">
                  <a16:creationId xmlns:a16="http://schemas.microsoft.com/office/drawing/2014/main" id="{A2E1C2B3-0AF2-0940-BE8D-76349E591A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1776"/>
              <a:ext cx="624" cy="144"/>
            </a:xfrm>
            <a:prstGeom prst="line">
              <a:avLst/>
            </a:prstGeom>
            <a:noFill/>
            <a:ln w="9525">
              <a:solidFill>
                <a:srgbClr val="8F8FB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A71B2DF6-AFA0-B94D-BF18-9C9746DC43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880"/>
              <a:ext cx="1344" cy="480"/>
            </a:xfrm>
            <a:prstGeom prst="line">
              <a:avLst/>
            </a:prstGeom>
            <a:noFill/>
            <a:ln w="9525">
              <a:solidFill>
                <a:srgbClr val="8F8FB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19457372-5A5E-5247-ACD1-81300EF72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872"/>
              <a:ext cx="0" cy="144"/>
            </a:xfrm>
            <a:prstGeom prst="line">
              <a:avLst/>
            </a:prstGeom>
            <a:noFill/>
            <a:ln w="76200">
              <a:solidFill>
                <a:srgbClr val="FFCC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0">
              <a:extLst>
                <a:ext uri="{FF2B5EF4-FFF2-40B4-BE49-F238E27FC236}">
                  <a16:creationId xmlns:a16="http://schemas.microsoft.com/office/drawing/2014/main" id="{5383514E-8B76-0E4B-B180-B7A9BF3F3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120"/>
              <a:ext cx="0" cy="144"/>
            </a:xfrm>
            <a:prstGeom prst="line">
              <a:avLst/>
            </a:prstGeom>
            <a:noFill/>
            <a:ln w="76200">
              <a:solidFill>
                <a:srgbClr val="FFCC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DBFD6089-0898-EF43-98B5-8B7B1FBDC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920"/>
              <a:ext cx="864" cy="0"/>
            </a:xfrm>
            <a:prstGeom prst="line">
              <a:avLst/>
            </a:prstGeom>
            <a:noFill/>
            <a:ln w="9525">
              <a:solidFill>
                <a:srgbClr val="8F8FB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42">
              <a:extLst>
                <a:ext uri="{FF2B5EF4-FFF2-40B4-BE49-F238E27FC236}">
                  <a16:creationId xmlns:a16="http://schemas.microsoft.com/office/drawing/2014/main" id="{11A5597A-6792-C940-AE69-AFBF8DB28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168"/>
              <a:ext cx="864" cy="0"/>
            </a:xfrm>
            <a:prstGeom prst="line">
              <a:avLst/>
            </a:prstGeom>
            <a:noFill/>
            <a:ln w="9525">
              <a:solidFill>
                <a:srgbClr val="8F8FB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" name="Group 43">
              <a:extLst>
                <a:ext uri="{FF2B5EF4-FFF2-40B4-BE49-F238E27FC236}">
                  <a16:creationId xmlns:a16="http://schemas.microsoft.com/office/drawing/2014/main" id="{99005255-D208-834C-9726-ADE175310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104"/>
              <a:ext cx="960" cy="381"/>
              <a:chOff x="1104" y="1440"/>
              <a:chExt cx="960" cy="432"/>
            </a:xfrm>
          </p:grpSpPr>
          <p:sp>
            <p:nvSpPr>
              <p:cNvPr id="38" name="Text Box 44">
                <a:extLst>
                  <a:ext uri="{FF2B5EF4-FFF2-40B4-BE49-F238E27FC236}">
                    <a16:creationId xmlns:a16="http://schemas.microsoft.com/office/drawing/2014/main" id="{1838B49E-2B0C-1749-9E9D-5CABE1105E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1632"/>
                <a:ext cx="864" cy="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600">
                    <a:solidFill>
                      <a:srgbClr val="0066FF"/>
                    </a:solidFill>
                    <a:latin typeface="Arial" panose="020B0604020202020204" pitchFamily="34" charset="0"/>
                  </a:rPr>
                  <a:t>NG_000000</a:t>
                </a:r>
                <a:endParaRPr lang="en-US" altLang="en-US" sz="1600" b="0">
                  <a:solidFill>
                    <a:schemeClr val="accent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9" name="Text Box 45">
                <a:extLst>
                  <a:ext uri="{FF2B5EF4-FFF2-40B4-BE49-F238E27FC236}">
                    <a16:creationId xmlns:a16="http://schemas.microsoft.com/office/drawing/2014/main" id="{98A71EE5-5703-0A49-AA4D-3F5E6132CD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440"/>
                <a:ext cx="960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800">
                    <a:latin typeface="Arial" panose="020B0604020202020204" pitchFamily="34" charset="0"/>
                  </a:rPr>
                  <a:t>gene</a:t>
                </a:r>
                <a:endParaRPr lang="en-US" altLang="en-US" sz="1800" b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3" name="Line 46">
              <a:extLst>
                <a:ext uri="{FF2B5EF4-FFF2-40B4-BE49-F238E27FC236}">
                  <a16:creationId xmlns:a16="http://schemas.microsoft.com/office/drawing/2014/main" id="{10A20D01-C3C5-4D46-B8D3-7B957ABB4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536"/>
              <a:ext cx="0" cy="81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47">
              <a:extLst>
                <a:ext uri="{FF2B5EF4-FFF2-40B4-BE49-F238E27FC236}">
                  <a16:creationId xmlns:a16="http://schemas.microsoft.com/office/drawing/2014/main" id="{60C465F3-9A4F-954E-A184-2CE8953DE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832"/>
              <a:ext cx="1344" cy="192"/>
            </a:xfrm>
            <a:prstGeom prst="line">
              <a:avLst/>
            </a:prstGeom>
            <a:noFill/>
            <a:ln w="9525">
              <a:solidFill>
                <a:srgbClr val="8F8FB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48">
              <a:extLst>
                <a:ext uri="{FF2B5EF4-FFF2-40B4-BE49-F238E27FC236}">
                  <a16:creationId xmlns:a16="http://schemas.microsoft.com/office/drawing/2014/main" id="{B802AD4A-6BED-6742-B9E1-AEB1AEE86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968"/>
              <a:ext cx="672" cy="144"/>
            </a:xfrm>
            <a:prstGeom prst="line">
              <a:avLst/>
            </a:prstGeom>
            <a:noFill/>
            <a:ln w="9525">
              <a:solidFill>
                <a:srgbClr val="8F8FB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49">
              <a:extLst>
                <a:ext uri="{FF2B5EF4-FFF2-40B4-BE49-F238E27FC236}">
                  <a16:creationId xmlns:a16="http://schemas.microsoft.com/office/drawing/2014/main" id="{E710911A-61C4-474F-8CAD-377233B903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1536"/>
              <a:ext cx="624" cy="1296"/>
            </a:xfrm>
            <a:prstGeom prst="line">
              <a:avLst/>
            </a:prstGeom>
            <a:noFill/>
            <a:ln w="9525" cap="rnd">
              <a:solidFill>
                <a:srgbClr val="8F8FB5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50">
              <a:extLst>
                <a:ext uri="{FF2B5EF4-FFF2-40B4-BE49-F238E27FC236}">
                  <a16:creationId xmlns:a16="http://schemas.microsoft.com/office/drawing/2014/main" id="{1707BE4C-A50E-A94B-9DC6-F9EC7CB8B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352"/>
              <a:ext cx="672" cy="480"/>
            </a:xfrm>
            <a:prstGeom prst="line">
              <a:avLst/>
            </a:prstGeom>
            <a:noFill/>
            <a:ln w="9525" cap="rnd">
              <a:solidFill>
                <a:srgbClr val="8F8FB5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" name="Text Box 51">
            <a:extLst>
              <a:ext uri="{FF2B5EF4-FFF2-40B4-BE49-F238E27FC236}">
                <a16:creationId xmlns:a16="http://schemas.microsoft.com/office/drawing/2014/main" id="{34BBF3F0-3C96-E744-90BE-CE2ABC5DC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202" y="3070225"/>
            <a:ext cx="1311275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Key:</a:t>
            </a:r>
          </a:p>
          <a:p>
            <a:r>
              <a:rPr lang="en-US" altLang="en-US" sz="1800">
                <a:solidFill>
                  <a:srgbClr val="0066FF"/>
                </a:solidFill>
                <a:latin typeface="Arial" panose="020B0604020202020204" pitchFamily="34" charset="0"/>
              </a:rPr>
              <a:t>curated</a:t>
            </a:r>
            <a:endParaRPr lang="en-US" altLang="en-US" sz="180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US" altLang="en-US" sz="1800">
                <a:solidFill>
                  <a:srgbClr val="FF9933"/>
                </a:solidFill>
                <a:latin typeface="Arial" panose="020B0604020202020204" pitchFamily="34" charset="0"/>
              </a:rPr>
              <a:t>calculated</a:t>
            </a:r>
            <a:endParaRPr lang="en-US" altLang="en-US" sz="3200" b="0">
              <a:latin typeface="Arial" panose="020B0604020202020204" pitchFamily="34" charset="0"/>
            </a:endParaRPr>
          </a:p>
        </p:txBody>
      </p:sp>
      <p:sp>
        <p:nvSpPr>
          <p:cNvPr id="56" name="Text Box 52">
            <a:extLst>
              <a:ext uri="{FF2B5EF4-FFF2-40B4-BE49-F238E27FC236}">
                <a16:creationId xmlns:a16="http://schemas.microsoft.com/office/drawing/2014/main" id="{BA08FF9C-5ECA-FF4D-A7DD-18E2154E6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802" y="1143000"/>
            <a:ext cx="4095038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Multiple products for one gene are instantiated as separate </a:t>
            </a:r>
            <a:r>
              <a:rPr lang="en-US" alt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RefSeqs</a:t>
            </a:r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with the same </a:t>
            </a:r>
            <a:r>
              <a:rPr lang="en-US" alt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LocusID</a:t>
            </a:r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36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 bwMode="auto">
          <a:xfrm>
            <a:off x="1828800" y="17463"/>
            <a:ext cx="8153400" cy="792162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cap="none" dirty="0"/>
              <a:t>NCBI REFSEQ-X – clarification </a:t>
            </a:r>
            <a:endParaRPr lang="en-GB" altLang="en-US" b="1" cap="none" dirty="0"/>
          </a:p>
        </p:txBody>
      </p:sp>
      <p:sp>
        <p:nvSpPr>
          <p:cNvPr id="66562" name="TextBox 2"/>
          <p:cNvSpPr txBox="1">
            <a:spLocks noChangeArrowheads="1"/>
          </p:cNvSpPr>
          <p:nvPr/>
        </p:nvSpPr>
        <p:spPr bwMode="auto">
          <a:xfrm>
            <a:off x="1981200" y="1371600"/>
            <a:ext cx="800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sk-SK" altLang="en-US" sz="2000"/>
          </a:p>
        </p:txBody>
      </p:sp>
      <p:sp>
        <p:nvSpPr>
          <p:cNvPr id="66563" name="TextBox 3"/>
          <p:cNvSpPr txBox="1">
            <a:spLocks noChangeArrowheads="1"/>
          </p:cNvSpPr>
          <p:nvPr/>
        </p:nvSpPr>
        <p:spPr bwMode="auto">
          <a:xfrm>
            <a:off x="301556" y="1371600"/>
            <a:ext cx="11704914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b="1" dirty="0" err="1">
                <a:solidFill>
                  <a:srgbClr val="C00000"/>
                </a:solidFill>
              </a:rPr>
              <a:t>RefSeq</a:t>
            </a:r>
            <a:r>
              <a:rPr lang="en-US" altLang="en-US" sz="3200" b="1" dirty="0">
                <a:solidFill>
                  <a:srgbClr val="C00000"/>
                </a:solidFill>
              </a:rPr>
              <a:t> mRNA </a:t>
            </a:r>
            <a:r>
              <a:rPr lang="en-US" altLang="en-US" sz="3200" b="1" dirty="0"/>
              <a:t>and protein </a:t>
            </a:r>
            <a:r>
              <a:rPr lang="en-US" altLang="en-US" sz="3200" b="1" dirty="0">
                <a:solidFill>
                  <a:srgbClr val="C00000"/>
                </a:solidFill>
              </a:rPr>
              <a:t>do </a:t>
            </a:r>
            <a:r>
              <a:rPr lang="en-US" altLang="en-US" sz="3200" dirty="0">
                <a:solidFill>
                  <a:srgbClr val="C00000"/>
                </a:solidFill>
              </a:rPr>
              <a:t>not providing explicit coordinates </a:t>
            </a:r>
            <a:r>
              <a:rPr lang="en-US" altLang="en-US" sz="3200" b="1" dirty="0"/>
              <a:t>for flanking or </a:t>
            </a:r>
            <a:r>
              <a:rPr lang="en-US" altLang="en-US" sz="3200" b="1" dirty="0" err="1"/>
              <a:t>intronic</a:t>
            </a:r>
            <a:r>
              <a:rPr lang="en-US" altLang="en-US" sz="3200" b="1" dirty="0"/>
              <a:t> sequence</a:t>
            </a:r>
            <a:r>
              <a:rPr lang="en-US" altLang="en-US" sz="3200" dirty="0"/>
              <a:t>. 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3200" b="1" dirty="0" err="1">
                <a:solidFill>
                  <a:srgbClr val="C00000"/>
                </a:solidFill>
              </a:rPr>
              <a:t>RefSeq</a:t>
            </a:r>
            <a:r>
              <a:rPr lang="en-US" altLang="en-US" sz="3200" b="1" dirty="0">
                <a:solidFill>
                  <a:srgbClr val="C00000"/>
                </a:solidFill>
              </a:rPr>
              <a:t> chromosome</a:t>
            </a:r>
            <a:r>
              <a:rPr lang="en-US" altLang="en-US" sz="3200" b="1" dirty="0"/>
              <a:t> </a:t>
            </a:r>
            <a:r>
              <a:rPr lang="en-US" altLang="en-US" sz="3200" dirty="0"/>
              <a:t>sequences do provide explicit coordinates no matter the relationship to any gene annotation. Unstable ! 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3200" b="1" dirty="0" err="1">
                <a:solidFill>
                  <a:srgbClr val="C00000"/>
                </a:solidFill>
              </a:rPr>
              <a:t>RefSeqGene</a:t>
            </a:r>
            <a:r>
              <a:rPr lang="en-US" altLang="en-US" sz="3200" b="1" dirty="0"/>
              <a:t> </a:t>
            </a:r>
            <a:r>
              <a:rPr lang="en-US" altLang="en-US" sz="3200" dirty="0"/>
              <a:t>providing more stable gene-specific genomic sequence for each gene, as well as including </a:t>
            </a:r>
            <a:r>
              <a:rPr lang="en-US" altLang="en-US" sz="3200" b="1" dirty="0">
                <a:solidFill>
                  <a:srgbClr val="C00000"/>
                </a:solidFill>
              </a:rPr>
              <a:t>upstream and downstream flanking regions. </a:t>
            </a:r>
          </a:p>
        </p:txBody>
      </p:sp>
    </p:spTree>
    <p:extLst>
      <p:ext uri="{BB962C8B-B14F-4D97-AF65-F5344CB8AC3E}">
        <p14:creationId xmlns:p14="http://schemas.microsoft.com/office/powerpoint/2010/main" val="207541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502229"/>
            <a:ext cx="12192000" cy="5355771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Clr>
                <a:srgbClr val="993300"/>
              </a:buClr>
              <a:buNone/>
            </a:pPr>
            <a:r>
              <a:rPr lang="en-US" sz="8400" b="1" dirty="0">
                <a:solidFill>
                  <a:schemeClr val="tx2"/>
                </a:solidFill>
              </a:rPr>
              <a:t>Study of the transcriptome : </a:t>
            </a:r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Clr>
                <a:srgbClr val="993300"/>
              </a:buClr>
              <a:buNone/>
            </a:pPr>
            <a:r>
              <a:rPr lang="en-US" sz="6000" dirty="0"/>
              <a:t>Always </a:t>
            </a:r>
            <a:r>
              <a:rPr lang="en-US" sz="6000" b="1" dirty="0">
                <a:solidFill>
                  <a:srgbClr val="993300"/>
                </a:solidFill>
              </a:rPr>
              <a:t>specific circumstances, particular place &amp; time </a:t>
            </a:r>
            <a:r>
              <a:rPr lang="en-US" sz="6000" dirty="0"/>
              <a:t>by Microarrays, RNA-</a:t>
            </a:r>
            <a:r>
              <a:rPr lang="en-US" sz="6000" dirty="0" err="1"/>
              <a:t>seq</a:t>
            </a:r>
            <a:r>
              <a:rPr lang="en-US" sz="6000" dirty="0"/>
              <a:t>, Chip-</a:t>
            </a:r>
            <a:r>
              <a:rPr lang="en-US" sz="6000" dirty="0" err="1"/>
              <a:t>Seq</a:t>
            </a:r>
            <a:endParaRPr lang="en-US" sz="6000" dirty="0"/>
          </a:p>
          <a:p>
            <a:pPr marL="457200" lvl="1" indent="0">
              <a:lnSpc>
                <a:spcPct val="120000"/>
              </a:lnSpc>
              <a:spcBef>
                <a:spcPts val="600"/>
              </a:spcBef>
              <a:buClr>
                <a:srgbClr val="993300"/>
              </a:buClr>
              <a:buNone/>
            </a:pPr>
            <a:endParaRPr lang="en-US" sz="51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</a:pPr>
            <a:endParaRPr lang="en-US" sz="1900" dirty="0"/>
          </a:p>
          <a:p>
            <a:pPr marL="742950" indent="-74295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  <a:buAutoNum type="alphaLcPeriod"/>
            </a:pPr>
            <a:r>
              <a:rPr lang="en-US" sz="7300" dirty="0"/>
              <a:t>Comparative mode </a:t>
            </a:r>
            <a:r>
              <a:rPr lang="en-US" sz="7300" dirty="0">
                <a:solidFill>
                  <a:srgbClr val="C00000"/>
                </a:solidFill>
              </a:rPr>
              <a:t>(a quantitative view)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  <a:buNone/>
            </a:pPr>
            <a:r>
              <a:rPr lang="en-US" sz="4800" dirty="0">
                <a:solidFill>
                  <a:srgbClr val="C00000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  <a:buNone/>
            </a:pPr>
            <a:r>
              <a:rPr lang="en-US" sz="4800" dirty="0">
                <a:solidFill>
                  <a:srgbClr val="C00000"/>
                </a:solidFill>
              </a:rPr>
              <a:t>	</a:t>
            </a:r>
            <a:r>
              <a:rPr lang="en-US" sz="4800" dirty="0"/>
              <a:t>(before/after treatment, during development, cancer vs normal cells,….)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  <a:buNone/>
            </a:pPr>
            <a:endParaRPr lang="en-US" sz="48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  <a:buNone/>
            </a:pPr>
            <a:r>
              <a:rPr lang="en-US" sz="7300" dirty="0"/>
              <a:t>b. 	Discovery mode (</a:t>
            </a:r>
            <a:r>
              <a:rPr lang="en-US" sz="7300" dirty="0">
                <a:solidFill>
                  <a:schemeClr val="accent2">
                    <a:lumMod val="75000"/>
                  </a:schemeClr>
                </a:solidFill>
              </a:rPr>
              <a:t>Assembly transcriptome</a:t>
            </a:r>
            <a:r>
              <a:rPr lang="en-US" sz="73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  <a:buNone/>
            </a:pPr>
            <a:endParaRPr lang="en-US" sz="48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  <a:buNone/>
            </a:pPr>
            <a:r>
              <a:rPr lang="en-US" sz="4400" dirty="0"/>
              <a:t>	</a:t>
            </a:r>
            <a:r>
              <a:rPr lang="en-US" sz="5000" dirty="0"/>
              <a:t>discoveries of novel genes, non-coding RNAs, novel splicing variants of known genes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  <a:buNone/>
            </a:pPr>
            <a:endParaRPr lang="en-US" sz="5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93300"/>
              </a:buClr>
              <a:buNone/>
            </a:pPr>
            <a:r>
              <a:rPr lang="en-US" sz="5000" dirty="0"/>
              <a:t>	assembly of a species with </a:t>
            </a:r>
            <a:r>
              <a:rPr lang="en-US" sz="5000" b="1" dirty="0">
                <a:solidFill>
                  <a:srgbClr val="C00000"/>
                </a:solidFill>
              </a:rPr>
              <a:t>unknown genome</a:t>
            </a:r>
            <a:endParaRPr lang="en-US" sz="5000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2229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Transcriptomics vs Genomics 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notion of completion  </a:t>
            </a:r>
          </a:p>
        </p:txBody>
      </p:sp>
    </p:spTree>
    <p:extLst>
      <p:ext uri="{BB962C8B-B14F-4D97-AF65-F5344CB8AC3E}">
        <p14:creationId xmlns:p14="http://schemas.microsoft.com/office/powerpoint/2010/main" val="12717256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93951" y="76200"/>
            <a:ext cx="7413625" cy="1143000"/>
          </a:xfrm>
        </p:spPr>
        <p:txBody>
          <a:bodyPr/>
          <a:lstStyle/>
          <a:p>
            <a:pPr>
              <a:defRPr/>
            </a:pPr>
            <a:r>
              <a:rPr lang="en-US" sz="3200">
                <a:ea typeface="ＭＳ Ｐゴシック" pitchFamily="-106" charset="-128"/>
                <a:cs typeface="ＭＳ Ｐゴシック" pitchFamily="-106" charset="-128"/>
              </a:rPr>
              <a:t>Selected RefSeq Accession Numbers</a:t>
            </a:r>
          </a:p>
        </p:txBody>
      </p:sp>
      <p:sp>
        <p:nvSpPr>
          <p:cNvPr id="72706" name="Text Box 3"/>
          <p:cNvSpPr txBox="1">
            <a:spLocks noChangeArrowheads="1"/>
          </p:cNvSpPr>
          <p:nvPr/>
        </p:nvSpPr>
        <p:spPr bwMode="auto">
          <a:xfrm>
            <a:off x="400051" y="1295400"/>
            <a:ext cx="11457652" cy="5257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charset="2"/>
              <a:buChar char=""/>
              <a:defRPr sz="24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sz="21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2pPr>
            <a:lvl3pPr indent="-182563">
              <a:spcBef>
                <a:spcPct val="20000"/>
              </a:spcBef>
              <a:buClr>
                <a:srgbClr val="E0752F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3pPr>
            <a:lvl4pPr marL="1187450" indent="-182563">
              <a:spcBef>
                <a:spcPct val="20000"/>
              </a:spcBef>
              <a:buClr>
                <a:srgbClr val="FEC3AE"/>
              </a:buClr>
              <a:buSzPct val="60000"/>
              <a:buFont typeface="Wingdings" charset="2"/>
              <a:buChar char=""/>
              <a:defRPr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4pPr>
            <a:lvl5pPr marL="1462088" indent="-182563">
              <a:spcBef>
                <a:spcPct val="20000"/>
              </a:spcBef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5pPr>
            <a:lvl6pPr marL="19192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6pPr>
            <a:lvl7pPr marL="23764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7pPr>
            <a:lvl8pPr marL="28336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8pPr>
            <a:lvl9pPr marL="32908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2"/>
              <a:buChar char=""/>
              <a:defRPr sz="1600">
                <a:solidFill>
                  <a:schemeClr val="tx1"/>
                </a:solidFill>
                <a:latin typeface="Century Schoolbook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u="sng" dirty="0">
                <a:solidFill>
                  <a:srgbClr val="CC3300"/>
                </a:solidFill>
                <a:latin typeface="Arial" charset="0"/>
              </a:rPr>
              <a:t>mRNAs and Proteins</a:t>
            </a:r>
          </a:p>
          <a:p>
            <a:pPr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NM_123456</a:t>
            </a: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		</a:t>
            </a:r>
            <a:r>
              <a:rPr lang="en-US" altLang="en-US" sz="2000" b="1" dirty="0">
                <a:solidFill>
                  <a:srgbClr val="006600"/>
                </a:solidFill>
                <a:latin typeface="Arial" charset="0"/>
              </a:rPr>
              <a:t>Curated mRNA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NP_123456</a:t>
            </a: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		</a:t>
            </a:r>
            <a:r>
              <a:rPr lang="en-US" altLang="en-US" sz="2000" b="1" dirty="0">
                <a:solidFill>
                  <a:srgbClr val="996633"/>
                </a:solidFill>
                <a:latin typeface="Arial" charset="0"/>
              </a:rPr>
              <a:t>Curated Protein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NR_123456</a:t>
            </a:r>
            <a:r>
              <a:rPr lang="en-US" altLang="en-US" sz="2000" b="1" dirty="0">
                <a:solidFill>
                  <a:schemeClr val="bg1"/>
                </a:solidFill>
                <a:latin typeface="Arial" charset="0"/>
              </a:rPr>
              <a:t>		</a:t>
            </a:r>
            <a:r>
              <a:rPr lang="en-US" altLang="en-US" sz="2000" b="1" dirty="0">
                <a:solidFill>
                  <a:srgbClr val="FF66CC"/>
                </a:solidFill>
                <a:latin typeface="Arial" charset="0"/>
              </a:rPr>
              <a:t>Curated non-coding RNA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XM_123456</a:t>
            </a: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		</a:t>
            </a:r>
            <a:r>
              <a:rPr lang="en-US" altLang="en-US" sz="2000" b="1" dirty="0">
                <a:solidFill>
                  <a:srgbClr val="006600"/>
                </a:solidFill>
                <a:latin typeface="Arial" charset="0"/>
              </a:rPr>
              <a:t>Predicted mRNA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XP_123456</a:t>
            </a: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 		</a:t>
            </a:r>
            <a:r>
              <a:rPr lang="en-US" altLang="en-US" sz="2000" b="1" dirty="0">
                <a:solidFill>
                  <a:srgbClr val="996633"/>
                </a:solidFill>
                <a:latin typeface="Arial" charset="0"/>
              </a:rPr>
              <a:t>Predicted Protein</a:t>
            </a:r>
            <a:r>
              <a:rPr lang="en-US" altLang="en-US" sz="2000" b="1" dirty="0">
                <a:solidFill>
                  <a:srgbClr val="C6F824"/>
                </a:solidFill>
                <a:latin typeface="Arial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XR_123456</a:t>
            </a:r>
            <a:r>
              <a:rPr lang="en-US" altLang="en-US" sz="2000" b="1" dirty="0">
                <a:solidFill>
                  <a:schemeClr val="bg1"/>
                </a:solidFill>
                <a:latin typeface="Arial" charset="0"/>
              </a:rPr>
              <a:t>		</a:t>
            </a:r>
            <a:r>
              <a:rPr lang="en-US" altLang="en-US" sz="2000" b="1" dirty="0">
                <a:solidFill>
                  <a:srgbClr val="FF66CC"/>
                </a:solidFill>
                <a:latin typeface="Arial" charset="0"/>
              </a:rPr>
              <a:t>Predicted non-coding RNA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u="sng" dirty="0">
                <a:solidFill>
                  <a:srgbClr val="CC3300"/>
                </a:solidFill>
                <a:latin typeface="Arial" charset="0"/>
              </a:rPr>
              <a:t>Gene Records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NG_123456</a:t>
            </a: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 		</a:t>
            </a:r>
            <a:r>
              <a:rPr lang="en-US" altLang="en-US" sz="2000" b="1" dirty="0">
                <a:solidFill>
                  <a:schemeClr val="accent2"/>
                </a:solidFill>
                <a:latin typeface="Arial" charset="0"/>
              </a:rPr>
              <a:t>Reference Genomic Sequence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u="sng" dirty="0">
                <a:solidFill>
                  <a:srgbClr val="CC3300"/>
                </a:solidFill>
                <a:latin typeface="Arial" charset="0"/>
              </a:rPr>
              <a:t>Chromosome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NC_123455</a:t>
            </a: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 		</a:t>
            </a:r>
            <a:r>
              <a:rPr lang="en-US" altLang="en-US" sz="2000" b="1" dirty="0">
                <a:solidFill>
                  <a:srgbClr val="00CC00"/>
                </a:solidFill>
                <a:latin typeface="Arial" charset="0"/>
              </a:rPr>
              <a:t>Microbial replicons, organelle genomes, chromosomes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AC_123455		</a:t>
            </a:r>
            <a:r>
              <a:rPr lang="en-US" altLang="en-US" sz="2000" b="1" dirty="0">
                <a:solidFill>
                  <a:srgbClr val="99F399"/>
                </a:solidFill>
                <a:latin typeface="Arial" charset="0"/>
              </a:rPr>
              <a:t>Alternate assemblies</a:t>
            </a:r>
            <a:endParaRPr lang="en-US" altLang="en-US" sz="2000" b="1" u="sng" dirty="0">
              <a:solidFill>
                <a:srgbClr val="99F399"/>
              </a:solidFill>
              <a:latin typeface="Arial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u="sng" dirty="0">
                <a:solidFill>
                  <a:srgbClr val="CC3300"/>
                </a:solidFill>
                <a:latin typeface="Arial" charset="0"/>
              </a:rPr>
              <a:t>Assemblies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NT_123456</a:t>
            </a: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 		</a:t>
            </a:r>
            <a:r>
              <a:rPr lang="en-US" altLang="en-US" sz="2000" b="1" dirty="0">
                <a:solidFill>
                  <a:schemeClr val="accent2"/>
                </a:solidFill>
                <a:latin typeface="Arial" charset="0"/>
              </a:rPr>
              <a:t>Contig</a:t>
            </a:r>
            <a:r>
              <a:rPr lang="en-US" altLang="en-US" sz="2000" b="1" dirty="0">
                <a:solidFill>
                  <a:srgbClr val="0066FF"/>
                </a:solidFill>
                <a:latin typeface="Arial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charset="0"/>
              </a:rPr>
              <a:t>NW_123456</a:t>
            </a:r>
            <a:r>
              <a:rPr lang="en-US" altLang="en-US" sz="2000" b="1" dirty="0">
                <a:solidFill>
                  <a:srgbClr val="CDFAFB"/>
                </a:solidFill>
                <a:latin typeface="Arial" charset="0"/>
              </a:rPr>
              <a:t> 		</a:t>
            </a:r>
            <a:r>
              <a:rPr lang="en-US" altLang="en-US" sz="2000" b="1" dirty="0">
                <a:solidFill>
                  <a:schemeClr val="accent2"/>
                </a:solidFill>
                <a:latin typeface="Arial" charset="0"/>
              </a:rPr>
              <a:t>WGS</a:t>
            </a:r>
            <a:r>
              <a:rPr lang="en-US" altLang="en-US" sz="2000" b="1" dirty="0">
                <a:solidFill>
                  <a:srgbClr val="CDFAFB"/>
                </a:solidFill>
                <a:latin typeface="Arial" charset="0"/>
              </a:rPr>
              <a:t> </a:t>
            </a:r>
            <a:r>
              <a:rPr lang="en-US" altLang="en-US" sz="2000" b="1" dirty="0" err="1">
                <a:solidFill>
                  <a:schemeClr val="accent2"/>
                </a:solidFill>
                <a:latin typeface="Arial" charset="0"/>
              </a:rPr>
              <a:t>Supercontig</a:t>
            </a:r>
            <a:endParaRPr lang="en-US" altLang="en-US" b="1" dirty="0">
              <a:solidFill>
                <a:srgbClr val="00CC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89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 bwMode="auto">
          <a:xfrm>
            <a:off x="1684338" y="1"/>
            <a:ext cx="8153400" cy="792163"/>
          </a:xfrm>
          <a:solidFill>
            <a:schemeClr val="accent4">
              <a:lumMod val="40000"/>
              <a:lumOff val="60000"/>
            </a:schemeClr>
          </a:solidFill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cap="none" dirty="0"/>
              <a:t>GENOME ANNOTATION PIPLINE</a:t>
            </a:r>
            <a:endParaRPr lang="en-GB" altLang="en-US" b="1" cap="none" dirty="0"/>
          </a:p>
        </p:txBody>
      </p:sp>
      <p:sp>
        <p:nvSpPr>
          <p:cNvPr id="74754" name="TextBox 2"/>
          <p:cNvSpPr txBox="1">
            <a:spLocks noChangeArrowheads="1"/>
          </p:cNvSpPr>
          <p:nvPr/>
        </p:nvSpPr>
        <p:spPr bwMode="auto">
          <a:xfrm>
            <a:off x="1981200" y="1371600"/>
            <a:ext cx="800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sk-SK" altLang="en-US" sz="2000"/>
          </a:p>
        </p:txBody>
      </p:sp>
      <p:pic>
        <p:nvPicPr>
          <p:cNvPr id="7475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157924"/>
            <a:ext cx="5265102" cy="523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510D23-2DD8-B544-A992-99B1ADFB8562}"/>
              </a:ext>
            </a:extLst>
          </p:cNvPr>
          <p:cNvSpPr txBox="1"/>
          <p:nvPr/>
        </p:nvSpPr>
        <p:spPr>
          <a:xfrm>
            <a:off x="648018" y="1371600"/>
            <a:ext cx="4069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stable pipeline </a:t>
            </a:r>
          </a:p>
          <a:p>
            <a:endParaRPr lang="en-US" dirty="0"/>
          </a:p>
          <a:p>
            <a:r>
              <a:rPr lang="en-US" dirty="0"/>
              <a:t>Essential for consistency </a:t>
            </a:r>
          </a:p>
          <a:p>
            <a:endParaRPr lang="en-US" dirty="0"/>
          </a:p>
          <a:p>
            <a:r>
              <a:rPr lang="en-US" dirty="0"/>
              <a:t>NEW RELEASE  - important updates..</a:t>
            </a:r>
          </a:p>
        </p:txBody>
      </p:sp>
    </p:spTree>
    <p:extLst>
      <p:ext uri="{BB962C8B-B14F-4D97-AF65-F5344CB8AC3E}">
        <p14:creationId xmlns:p14="http://schemas.microsoft.com/office/powerpoint/2010/main" val="1569840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3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algn="ctr">
              <a:defRPr/>
            </a:pPr>
            <a:r>
              <a:rPr lang="en-US" b="1" dirty="0">
                <a:ea typeface="ＭＳ Ｐゴシック" pitchFamily="-106" charset="-128"/>
                <a:cs typeface="ＭＳ Ｐゴシック" pitchFamily="-106" charset="-128"/>
              </a:rPr>
              <a:t>Other Derivative Databases</a:t>
            </a:r>
          </a:p>
        </p:txBody>
      </p:sp>
      <p:sp>
        <p:nvSpPr>
          <p:cNvPr id="101378" name="Subtitle 4"/>
          <p:cNvSpPr>
            <a:spLocks noGrp="1"/>
          </p:cNvSpPr>
          <p:nvPr>
            <p:ph idx="1"/>
          </p:nvPr>
        </p:nvSpPr>
        <p:spPr>
          <a:xfrm>
            <a:off x="838200" y="2450464"/>
            <a:ext cx="10515600" cy="50323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Expressed Sequences</a:t>
            </a:r>
          </a:p>
          <a:p>
            <a:pPr marL="0" indent="0" eaLnBrk="1" hangingPunct="1">
              <a:buNone/>
            </a:pPr>
            <a:endParaRPr lang="en-US" altLang="en-US" sz="3600" dirty="0"/>
          </a:p>
          <a:p>
            <a:pPr eaLnBrk="1" hangingPunct="1"/>
            <a:r>
              <a:rPr lang="en-US" altLang="en-US" sz="3600" dirty="0" err="1"/>
              <a:t>dbSNP</a:t>
            </a:r>
            <a:endParaRPr lang="en-US" altLang="en-US" sz="3600" dirty="0"/>
          </a:p>
          <a:p>
            <a:pPr eaLnBrk="1" hangingPunct="1"/>
            <a:endParaRPr lang="en-US" altLang="en-US" sz="3600" dirty="0"/>
          </a:p>
          <a:p>
            <a:pPr eaLnBrk="1" hangingPunct="1"/>
            <a:r>
              <a:rPr lang="en-US" altLang="en-US" sz="3600" dirty="0"/>
              <a:t>Structure</a:t>
            </a:r>
          </a:p>
          <a:p>
            <a:pPr eaLnBrk="1" hangingPunct="1"/>
            <a:endParaRPr lang="en-US" altLang="en-US" sz="3600" dirty="0"/>
          </a:p>
          <a:p>
            <a:pPr eaLnBrk="1" hangingPunct="1"/>
            <a:r>
              <a:rPr lang="en-US" altLang="en-US" sz="3600" dirty="0"/>
              <a:t>Gene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834EBE-B479-A04B-94A0-1178538CA9E2}"/>
              </a:ext>
            </a:extLst>
          </p:cNvPr>
          <p:cNvSpPr/>
          <p:nvPr/>
        </p:nvSpPr>
        <p:spPr>
          <a:xfrm>
            <a:off x="5414897" y="1594791"/>
            <a:ext cx="653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https://</a:t>
            </a:r>
            <a:r>
              <a:rPr lang="en-US" altLang="en-US" sz="2400" b="1" dirty="0" err="1">
                <a:solidFill>
                  <a:srgbClr val="FF0000"/>
                </a:solidFill>
              </a:rPr>
              <a:t>www.ncbi.nlm.nih.gov</a:t>
            </a:r>
            <a:r>
              <a:rPr lang="en-US" altLang="en-US" sz="2400" b="1" dirty="0">
                <a:solidFill>
                  <a:srgbClr val="FF0000"/>
                </a:solidFill>
              </a:rPr>
              <a:t>/books/NBK21091</a:t>
            </a:r>
            <a:r>
              <a:rPr lang="en-US" altLang="en-US" b="1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96917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414D65C-FC89-8B44-B67E-94E57EA8E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92086"/>
            <a:ext cx="12192000" cy="287382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0000" lnSpcReduction="20000"/>
          </a:bodyPr>
          <a:lstStyle/>
          <a:p>
            <a:endParaRPr lang="en-US" sz="9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1600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sz="21600" b="1" dirty="0">
                <a:solidFill>
                  <a:schemeClr val="accent1">
                    <a:lumMod val="75000"/>
                  </a:schemeClr>
                </a:solidFill>
              </a:rPr>
              <a:t>. Integration</a:t>
            </a:r>
          </a:p>
          <a:p>
            <a:r>
              <a:rPr lang="en-US" sz="21600" b="1" dirty="0">
                <a:solidFill>
                  <a:schemeClr val="accent1">
                    <a:lumMod val="75000"/>
                  </a:schemeClr>
                </a:solidFill>
              </a:rPr>
              <a:t>(next class)</a:t>
            </a:r>
          </a:p>
          <a:p>
            <a:endParaRPr lang="en-US" sz="9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5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4395019" y="810081"/>
            <a:ext cx="7244442" cy="79319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Sample (most important, no glory) </a:t>
            </a:r>
            <a:endParaRPr lang="cs-CZ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90670" y="1867176"/>
            <a:ext cx="8028116" cy="850855"/>
            <a:chOff x="665090" y="3504215"/>
            <a:chExt cx="8390682" cy="951160"/>
          </a:xfrm>
        </p:grpSpPr>
        <p:sp>
          <p:nvSpPr>
            <p:cNvPr id="6" name="Rectangle 5"/>
            <p:cNvSpPr/>
            <p:nvPr/>
          </p:nvSpPr>
          <p:spPr>
            <a:xfrm>
              <a:off x="665090" y="3748137"/>
              <a:ext cx="1136776" cy="633742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>
                  <a:solidFill>
                    <a:prstClr val="white"/>
                  </a:solidFill>
                </a:rPr>
                <a:t>Total RNA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55203" y="3748137"/>
              <a:ext cx="1143499" cy="633742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>
                  <a:solidFill>
                    <a:prstClr val="white"/>
                  </a:solidFill>
                </a:rPr>
                <a:t>mRNA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5322" y="3770001"/>
              <a:ext cx="1553235" cy="633742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>
                  <a:solidFill>
                    <a:prstClr val="white"/>
                  </a:solidFill>
                </a:rPr>
                <a:t>Fragmented mRNA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76332" y="3748137"/>
              <a:ext cx="1079440" cy="633742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>
                  <a:solidFill>
                    <a:prstClr val="white"/>
                  </a:solidFill>
                </a:rPr>
                <a:t>cDNA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>
              <a:stCxn id="6" idx="3"/>
              <a:endCxn id="8" idx="1"/>
            </p:cNvCxnSpPr>
            <p:nvPr/>
          </p:nvCxnSpPr>
          <p:spPr>
            <a:xfrm>
              <a:off x="1801866" y="4065008"/>
              <a:ext cx="1253337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8" idx="3"/>
              <a:endCxn id="9" idx="1"/>
            </p:cNvCxnSpPr>
            <p:nvPr/>
          </p:nvCxnSpPr>
          <p:spPr>
            <a:xfrm>
              <a:off x="4198702" y="4065008"/>
              <a:ext cx="1246620" cy="21864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98557" y="4063499"/>
              <a:ext cx="977775" cy="1509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826611" y="3504483"/>
              <a:ext cx="1233428" cy="516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sz="1200" dirty="0">
                  <a:solidFill>
                    <a:srgbClr val="0070C0"/>
                  </a:solidFill>
                </a:rPr>
                <a:t>polyA </a:t>
              </a:r>
            </a:p>
            <a:p>
              <a:pPr algn="ctr"/>
              <a:r>
                <a:rPr lang="cs-CZ" sz="1200" dirty="0">
                  <a:solidFill>
                    <a:srgbClr val="0070C0"/>
                  </a:solidFill>
                </a:rPr>
                <a:t>mRNA selection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79419" y="4145721"/>
              <a:ext cx="1194089" cy="309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200" dirty="0">
                  <a:solidFill>
                    <a:srgbClr val="0070C0"/>
                  </a:solidFill>
                </a:rPr>
                <a:t>rRNA depletion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12073" y="3510789"/>
              <a:ext cx="1492312" cy="516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sz="1200" dirty="0">
                  <a:solidFill>
                    <a:srgbClr val="0070C0"/>
                  </a:solidFill>
                </a:rPr>
                <a:t>Temperature based </a:t>
              </a:r>
            </a:p>
            <a:p>
              <a:pPr algn="ctr"/>
              <a:r>
                <a:rPr lang="cs-CZ" sz="1200" dirty="0">
                  <a:solidFill>
                    <a:srgbClr val="0070C0"/>
                  </a:solidFill>
                </a:rPr>
                <a:t>fragmentation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71763" y="3504215"/>
              <a:ext cx="1026818" cy="516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sz="1200" dirty="0">
                  <a:solidFill>
                    <a:srgbClr val="0070C0"/>
                  </a:solidFill>
                </a:rPr>
                <a:t>Reverse</a:t>
              </a:r>
            </a:p>
            <a:p>
              <a:pPr algn="ctr"/>
              <a:r>
                <a:rPr lang="cs-CZ" sz="1200" dirty="0">
                  <a:solidFill>
                    <a:srgbClr val="0070C0"/>
                  </a:solidFill>
                </a:rPr>
                <a:t>transcription</a:t>
              </a:r>
            </a:p>
          </p:txBody>
        </p:sp>
      </p:grpSp>
      <p:pic>
        <p:nvPicPr>
          <p:cNvPr id="9218" name="Picture 2" descr="http://www.rna-seqblog.com/wp-content/uploads/2015/04/over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44"/>
          <a:stretch/>
        </p:blipFill>
        <p:spPr bwMode="auto">
          <a:xfrm>
            <a:off x="4377506" y="2811750"/>
            <a:ext cx="4238546" cy="387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27ADCBC-EEB5-194B-8AD8-3C552FB3EDE7}"/>
              </a:ext>
            </a:extLst>
          </p:cNvPr>
          <p:cNvSpPr txBox="1">
            <a:spLocks/>
          </p:cNvSpPr>
          <p:nvPr/>
        </p:nvSpPr>
        <p:spPr>
          <a:xfrm>
            <a:off x="350491" y="36834"/>
            <a:ext cx="10867237" cy="928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 sequencing – Biology proceeds Data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5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858" y="4408680"/>
            <a:ext cx="3526972" cy="1490490"/>
          </a:xfrm>
        </p:spPr>
        <p:txBody>
          <a:bodyPr>
            <a:noAutofit/>
          </a:bodyPr>
          <a:lstStyle/>
          <a:p>
            <a:pPr marL="0" indent="0">
              <a:buClr>
                <a:srgbClr val="993300"/>
              </a:buClr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Poly A</a:t>
            </a:r>
          </a:p>
          <a:p>
            <a:pPr marL="0" indent="0">
              <a:buClr>
                <a:srgbClr val="993300"/>
              </a:buClr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Cap</a:t>
            </a:r>
          </a:p>
          <a:p>
            <a:pPr marL="0" indent="0">
              <a:buClr>
                <a:srgbClr val="993300"/>
              </a:buClr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RNA modification</a:t>
            </a:r>
            <a:r>
              <a:rPr lang="mr-IN" b="1" dirty="0">
                <a:solidFill>
                  <a:schemeClr val="accent2">
                    <a:lumMod val="75000"/>
                  </a:schemeClr>
                </a:solidFill>
              </a:rPr>
              <a:t>…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marL="0" indent="0">
              <a:buClr>
                <a:srgbClr val="993300"/>
              </a:buClr>
              <a:buNone/>
            </a:pPr>
            <a:endParaRPr lang="en-US" sz="7200" b="1" dirty="0"/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0" y="88924"/>
            <a:ext cx="11854543" cy="97272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Sample </a:t>
            </a:r>
            <a:r>
              <a:rPr lang="mr-IN" sz="3200" b="1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 Enrichment your molecule of interest (e.g. RNA-</a:t>
            </a:r>
            <a:r>
              <a:rPr lang="en-GB" sz="3200" b="1" dirty="0" err="1">
                <a:solidFill>
                  <a:schemeClr val="accent1">
                    <a:lumMod val="75000"/>
                  </a:schemeClr>
                </a:solidFill>
              </a:rPr>
              <a:t>Seq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cs-CZ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9" name="Group 48"/>
          <p:cNvGrpSpPr/>
          <p:nvPr/>
        </p:nvGrpSpPr>
        <p:grpSpPr>
          <a:xfrm>
            <a:off x="1676400" y="6344946"/>
            <a:ext cx="8668072" cy="36383"/>
            <a:chOff x="152400" y="6344945"/>
            <a:chExt cx="8668072" cy="36383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52400" y="6344945"/>
              <a:ext cx="859606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4800" y="6381328"/>
              <a:ext cx="8515672" cy="0"/>
            </a:xfrm>
            <a:prstGeom prst="line">
              <a:avLst/>
            </a:prstGeom>
            <a:ln w="127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20" name="Picture 4" descr="http://www.bio.davidson.edu/Courses/Molbio/MolStudents/spring2003/Bennett/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75" y="1262700"/>
            <a:ext cx="2694213" cy="49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1551214"/>
            <a:ext cx="180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prstClr val="black"/>
                </a:solidFill>
              </a:rPr>
              <a:t>polyA</a:t>
            </a:r>
            <a:r>
              <a:rPr lang="en-GB" dirty="0">
                <a:solidFill>
                  <a:prstClr val="black"/>
                </a:solidFill>
              </a:rPr>
              <a:t> selection</a:t>
            </a:r>
          </a:p>
        </p:txBody>
      </p:sp>
      <p:pic>
        <p:nvPicPr>
          <p:cNvPr id="11266" name="Picture 2" descr="http://assets.illumina.com/content/dam/illumina-marketing/images/products/i_ribozero_workflow.png?sfvrsn=0.340978340636457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57" b="64460"/>
          <a:stretch/>
        </p:blipFill>
        <p:spPr bwMode="auto">
          <a:xfrm>
            <a:off x="6605105" y="1843329"/>
            <a:ext cx="2042813" cy="29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ssets.illumina.com/content/dam/illumina-marketing/images/products/i_ribozero_workflow.png?sfvrsn=0.340978340636457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38210" r="15259" b="16813"/>
          <a:stretch/>
        </p:blipFill>
        <p:spPr bwMode="auto">
          <a:xfrm>
            <a:off x="8447315" y="2775961"/>
            <a:ext cx="2413156" cy="34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47918" y="1181882"/>
            <a:ext cx="162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prstClr val="black"/>
                </a:solidFill>
              </a:rPr>
              <a:t>rRNA</a:t>
            </a:r>
            <a:r>
              <a:rPr lang="en-GB" dirty="0">
                <a:solidFill>
                  <a:prstClr val="black"/>
                </a:solidFill>
              </a:rPr>
              <a:t> depletion</a:t>
            </a:r>
          </a:p>
        </p:txBody>
      </p:sp>
    </p:spTree>
    <p:extLst>
      <p:ext uri="{BB962C8B-B14F-4D97-AF65-F5344CB8AC3E}">
        <p14:creationId xmlns:p14="http://schemas.microsoft.com/office/powerpoint/2010/main" val="2134988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1278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Sample – quality (often hidden)</a:t>
            </a:r>
          </a:p>
        </p:txBody>
      </p:sp>
      <p:grpSp>
        <p:nvGrpSpPr>
          <p:cNvPr id="39" name="Group 48"/>
          <p:cNvGrpSpPr/>
          <p:nvPr/>
        </p:nvGrpSpPr>
        <p:grpSpPr>
          <a:xfrm>
            <a:off x="1676400" y="6344946"/>
            <a:ext cx="8668072" cy="36383"/>
            <a:chOff x="152400" y="6344945"/>
            <a:chExt cx="8668072" cy="36383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52400" y="6344945"/>
              <a:ext cx="859606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4800" y="6381328"/>
              <a:ext cx="8515672" cy="0"/>
            </a:xfrm>
            <a:prstGeom prst="line">
              <a:avLst/>
            </a:prstGeom>
            <a:ln w="127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24560" y="1012373"/>
            <a:ext cx="10698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Samples of high quality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  <a:p>
            <a:r>
              <a:rPr lang="en-US" sz="2800" dirty="0">
                <a:solidFill>
                  <a:prstClr val="black"/>
                </a:solidFill>
              </a:rPr>
              <a:t>Main challenges: Old / degraded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Human brain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Time of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Damaged tissue (proteases, nucleases)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black"/>
                </a:solidFill>
              </a:rPr>
              <a:t>Storage and sharing</a:t>
            </a:r>
            <a:r>
              <a:rPr lang="en-US" sz="2800" dirty="0">
                <a:solidFill>
                  <a:prstClr val="black"/>
                </a:solidFill>
              </a:rPr>
              <a:t>.. 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81863" y="6466572"/>
            <a:ext cx="8382000" cy="495306"/>
          </a:xfrm>
        </p:spPr>
        <p:txBody>
          <a:bodyPr>
            <a:normAutofit/>
          </a:bodyPr>
          <a:lstStyle/>
          <a:p>
            <a:pPr>
              <a:buClr>
                <a:srgbClr val="993300"/>
              </a:buClr>
            </a:pPr>
            <a:r>
              <a:rPr lang="en-US" sz="1800" b="1" dirty="0"/>
              <a:t>RNA integrity number </a:t>
            </a:r>
            <a:r>
              <a:rPr lang="cs-CZ" sz="1800" dirty="0"/>
              <a:t>(RIN). RIN</a:t>
            </a:r>
            <a:r>
              <a:rPr lang="en-US" sz="1800" dirty="0"/>
              <a:t>&lt;</a:t>
            </a:r>
            <a:r>
              <a:rPr lang="cs-CZ" sz="1800" dirty="0"/>
              <a:t>7 =</a:t>
            </a:r>
            <a:r>
              <a:rPr lang="en-US" sz="1800" dirty="0"/>
              <a:t>&gt;</a:t>
            </a:r>
            <a:r>
              <a:rPr lang="cs-CZ" sz="1800" dirty="0"/>
              <a:t> </a:t>
            </a:r>
            <a:r>
              <a:rPr lang="en-US" sz="1800" dirty="0"/>
              <a:t>unequal read distribution along 5’ and 3’ ends</a:t>
            </a:r>
            <a:endParaRPr lang="cs-CZ" sz="1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351575" y="3989207"/>
            <a:ext cx="8412288" cy="2085013"/>
            <a:chOff x="533400" y="5466082"/>
            <a:chExt cx="5558474" cy="1266632"/>
          </a:xfrm>
        </p:grpSpPr>
        <p:grpSp>
          <p:nvGrpSpPr>
            <p:cNvPr id="19" name="Group 18"/>
            <p:cNvGrpSpPr/>
            <p:nvPr/>
          </p:nvGrpSpPr>
          <p:grpSpPr>
            <a:xfrm>
              <a:off x="533400" y="5466082"/>
              <a:ext cx="5558474" cy="1266632"/>
              <a:chOff x="4023577" y="-749066"/>
              <a:chExt cx="4376017" cy="866131"/>
            </a:xfrm>
          </p:grpSpPr>
          <p:pic>
            <p:nvPicPr>
              <p:cNvPr id="22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023577" y="-711001"/>
                <a:ext cx="1891773" cy="8280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56006" y="-749066"/>
                <a:ext cx="1943588" cy="8526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3928509" y="5466082"/>
              <a:ext cx="713886" cy="34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>
                  <a:solidFill>
                    <a:prstClr val="black"/>
                  </a:solidFill>
                </a:rPr>
                <a:t>RIN </a:t>
              </a:r>
              <a:r>
                <a:rPr lang="en-US" dirty="0">
                  <a:solidFill>
                    <a:prstClr val="black"/>
                  </a:solidFill>
                </a:rPr>
                <a:t>&lt;</a:t>
              </a:r>
              <a:r>
                <a:rPr lang="cs-CZ" dirty="0">
                  <a:solidFill>
                    <a:prstClr val="black"/>
                  </a:solidFill>
                </a:rPr>
                <a:t> </a:t>
              </a:r>
              <a:r>
                <a:rPr lang="en-US" dirty="0">
                  <a:solidFill>
                    <a:prstClr val="black"/>
                  </a:solidFill>
                </a:rPr>
                <a:t>7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6383" y="5505926"/>
              <a:ext cx="713886" cy="34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>
                  <a:solidFill>
                    <a:prstClr val="black"/>
                  </a:solidFill>
                </a:rPr>
                <a:t>RIN </a:t>
              </a:r>
              <a:r>
                <a:rPr lang="en-US" dirty="0">
                  <a:solidFill>
                    <a:prstClr val="black"/>
                  </a:solidFill>
                </a:rPr>
                <a:t>&gt;</a:t>
              </a:r>
              <a:r>
                <a:rPr lang="cs-CZ" dirty="0">
                  <a:solidFill>
                    <a:prstClr val="black"/>
                  </a:solidFill>
                </a:rPr>
                <a:t> 9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972098" y="5408573"/>
            <a:ext cx="227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prstClr val="black"/>
                </a:solidFill>
              </a:rPr>
              <a:t>Agilent Bioanalyzer profiles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7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3322</TotalTime>
  <Words>2491</Words>
  <Application>Microsoft Macintosh PowerPoint</Application>
  <PresentationFormat>Widescreen</PresentationFormat>
  <Paragraphs>627</Paragraphs>
  <Slides>63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ＭＳ Ｐゴシック</vt:lpstr>
      <vt:lpstr>Arial</vt:lpstr>
      <vt:lpstr>Calibri</vt:lpstr>
      <vt:lpstr>Calibri Light</vt:lpstr>
      <vt:lpstr>Century Schoolbook</vt:lpstr>
      <vt:lpstr>Comic Sans MS</vt:lpstr>
      <vt:lpstr>Copperplate Gothic Bold</vt:lpstr>
      <vt:lpstr>Courier New</vt:lpstr>
      <vt:lpstr>Lato</vt:lpstr>
      <vt:lpstr>Luxi Sans</vt:lpstr>
      <vt:lpstr>Mangal</vt:lpstr>
      <vt:lpstr>Times New Roman</vt:lpstr>
      <vt:lpstr>Wingdings</vt:lpstr>
      <vt:lpstr>Office Theme</vt:lpstr>
      <vt:lpstr>PowerPoint Presentation</vt:lpstr>
      <vt:lpstr>PowerPoint Presentation</vt:lpstr>
      <vt:lpstr>Actual Sequencing Platforms</vt:lpstr>
      <vt:lpstr>Sequencing Platforms – match your needs </vt:lpstr>
      <vt:lpstr>In the lab - Sample</vt:lpstr>
      <vt:lpstr>Transcriptomics vs Genomics  The notion of completion  </vt:lpstr>
      <vt:lpstr>Sample (most important, no glory) </vt:lpstr>
      <vt:lpstr>Sample – Enrichment your molecule of interest (e.g. RNA-Seq)</vt:lpstr>
      <vt:lpstr>Sample – quality (often hidden)</vt:lpstr>
      <vt:lpstr>Sample quality  &amp; Biological interpretatiopn </vt:lpstr>
      <vt:lpstr>RNA-seq analysis</vt:lpstr>
      <vt:lpstr> INTRODUCTION TO BIOLOGICAL DATABASES</vt:lpstr>
      <vt:lpstr>PowerPoint Presentation</vt:lpstr>
      <vt:lpstr>PowerPoint Presentation</vt:lpstr>
      <vt:lpstr>ENCODE – Brief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DATABASES?</vt:lpstr>
      <vt:lpstr>THE ‘PERFECT’ DATABASE</vt:lpstr>
      <vt:lpstr>THE ‘PERFECT’ DATABASE  for PYTHON</vt:lpstr>
      <vt:lpstr>TYPES OF MOLECULAR DATABASES</vt:lpstr>
      <vt:lpstr>PowerPoint Presentation</vt:lpstr>
      <vt:lpstr>The National Center for Biotechnology Information</vt:lpstr>
      <vt:lpstr>PRIMARY VS. DERIVATIVE SEQUENCE DATABASES</vt:lpstr>
      <vt:lpstr>Sequence Databases at NCBI</vt:lpstr>
      <vt:lpstr>GENBANK - PRIMARY SEQUENCE DB (2)</vt:lpstr>
      <vt:lpstr>Sequence repositories - GenBank et al.</vt:lpstr>
      <vt:lpstr>Non-redundant and Curated databases</vt:lpstr>
      <vt:lpstr>CURRENT GenBank Record  -  Details</vt:lpstr>
      <vt:lpstr>REFSEQ: DERIVATIVE SEQUENCE DATABASE</vt:lpstr>
      <vt:lpstr>GENBANK - PRIMARY SEQUENCE DB (2)</vt:lpstr>
      <vt:lpstr>PowerPoint Presentation</vt:lpstr>
      <vt:lpstr>PowerPoint Presentation</vt:lpstr>
      <vt:lpstr>PowerPoint Presentation</vt:lpstr>
      <vt:lpstr>NCBI REFSEQ</vt:lpstr>
      <vt:lpstr>NCBI REFSEQ - HISTORY</vt:lpstr>
      <vt:lpstr>NCBI REFSEQ</vt:lpstr>
      <vt:lpstr>GenBank to RefSeq</vt:lpstr>
      <vt:lpstr>RefSeq Benefits</vt:lpstr>
      <vt:lpstr>NCBI REFSEQ</vt:lpstr>
      <vt:lpstr>PowerPoint Presentation</vt:lpstr>
      <vt:lpstr>NCBI REFSEQ-X – clarification </vt:lpstr>
      <vt:lpstr>Selected RefSeq Accession Numbers</vt:lpstr>
      <vt:lpstr>GENOME ANNOTATION PIPLINE</vt:lpstr>
      <vt:lpstr>Other Derivative Databases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Michal Linial</dc:creator>
  <cp:lastModifiedBy>Michal Linial</cp:lastModifiedBy>
  <cp:revision>91</cp:revision>
  <dcterms:created xsi:type="dcterms:W3CDTF">2017-10-22T22:18:30Z</dcterms:created>
  <dcterms:modified xsi:type="dcterms:W3CDTF">2019-11-05T19:52:21Z</dcterms:modified>
</cp:coreProperties>
</file>